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46"/>
  </p:notesMasterIdLst>
  <p:handoutMasterIdLst>
    <p:handoutMasterId r:id="rId47"/>
  </p:handoutMasterIdLst>
  <p:sldIdLst>
    <p:sldId id="370" r:id="rId5"/>
    <p:sldId id="371" r:id="rId6"/>
    <p:sldId id="391" r:id="rId7"/>
    <p:sldId id="392" r:id="rId8"/>
    <p:sldId id="393" r:id="rId9"/>
    <p:sldId id="394" r:id="rId10"/>
    <p:sldId id="390" r:id="rId11"/>
    <p:sldId id="397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5" r:id="rId23"/>
    <p:sldId id="486" r:id="rId24"/>
    <p:sldId id="487" r:id="rId25"/>
    <p:sldId id="488" r:id="rId26"/>
    <p:sldId id="489" r:id="rId27"/>
    <p:sldId id="462" r:id="rId28"/>
    <p:sldId id="441" r:id="rId29"/>
    <p:sldId id="442" r:id="rId30"/>
    <p:sldId id="356" r:id="rId31"/>
    <p:sldId id="443" r:id="rId32"/>
    <p:sldId id="381" r:id="rId33"/>
    <p:sldId id="490" r:id="rId34"/>
    <p:sldId id="491" r:id="rId35"/>
    <p:sldId id="448" r:id="rId36"/>
    <p:sldId id="467" r:id="rId37"/>
    <p:sldId id="468" r:id="rId38"/>
    <p:sldId id="473" r:id="rId39"/>
    <p:sldId id="474" r:id="rId40"/>
    <p:sldId id="368" r:id="rId41"/>
    <p:sldId id="471" r:id="rId42"/>
    <p:sldId id="369" r:id="rId43"/>
    <p:sldId id="472" r:id="rId44"/>
    <p:sldId id="411" r:id="rId45"/>
  </p:sldIdLst>
  <p:sldSz cx="10058400" cy="7772400"/>
  <p:notesSz cx="6858000" cy="9144000"/>
  <p:defaultTextStyle>
    <a:defPPr rtl="0">
      <a:defRPr lang="ko-K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5F4"/>
    <a:srgbClr val="4275F4"/>
    <a:srgbClr val="E6E6E6"/>
    <a:srgbClr val="D2D2D2"/>
    <a:srgbClr val="007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5FEEE2-6AA1-41AC-8680-A21C57AF05BE}" v="1043" dt="2020-02-06T18:55:19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92" autoAdjust="0"/>
    <p:restoredTop sz="96344" autoAdjust="0"/>
  </p:normalViewPr>
  <p:slideViewPr>
    <p:cSldViewPr snapToGrid="0">
      <p:cViewPr varScale="1">
        <p:scale>
          <a:sx n="90" d="100"/>
          <a:sy n="90" d="100"/>
        </p:scale>
        <p:origin x="120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19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noProof="1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A287F45-53A2-4574-9704-DB9BD7802604}" type="slidenum">
              <a:rPr lang="en-US" altLang="ko-KR" noProof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noProof="1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3047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ko-KR" altLang="en-US" noProof="1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438D9481-2269-447B-89A2-AB0F2A16050D}" type="datetime1">
              <a:rPr lang="en-US" altLang="ko-KR" noProof="1" smtClean="0"/>
              <a:pPr/>
              <a:t>12/12/2023</a:t>
            </a:fld>
            <a:endParaRPr lang="ko-KR" altLang="en-US" noProof="1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1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ko-KR" altLang="en-US" noProof="1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E2E02D3-8EE7-4A45-AD60-87A01101C290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387870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Malgun Gothic" panose="020B0503020000020004" pitchFamily="50" charset="-127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Malgun Gothic" panose="020B0503020000020004" pitchFamily="50" charset="-127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Malgun Gothic" panose="020B0503020000020004" pitchFamily="50" charset="-127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Malgun Gothic" panose="020B0503020000020004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E0209-066D-4AC0-A15D-D5BC07775AE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610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50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레이아웃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슬라이드 번호 개체 틀 5">
            <a:extLst>
              <a:ext uri="{FF2B5EF4-FFF2-40B4-BE49-F238E27FC236}">
                <a16:creationId xmlns:a16="http://schemas.microsoft.com/office/drawing/2014/main" id="{796523A1-5175-4ADF-B91F-5DEA70D182B2}"/>
              </a:ext>
            </a:extLst>
          </p:cNvPr>
          <p:cNvSpPr txBox="1">
            <a:spLocks/>
          </p:cNvSpPr>
          <p:nvPr userDrawn="1"/>
        </p:nvSpPr>
        <p:spPr>
          <a:xfrm>
            <a:off x="9608833" y="7370497"/>
            <a:ext cx="495062" cy="413808"/>
          </a:xfrm>
          <a:prstGeom prst="rect">
            <a:avLst/>
          </a:prstGeom>
        </p:spPr>
        <p:txBody>
          <a:bodyPr vert="horz" lIns="75438" tIns="37719" rIns="75438" bIns="37719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8EF6537-66D7-4DFB-8732-454026AC0E5C}" type="slidenum">
              <a:rPr lang="ko-KR" altLang="en-US" sz="990" smtClean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ctr"/>
              <a:t>‹#›</a:t>
            </a:fld>
            <a:endParaRPr lang="ko-KR" altLang="en-US" sz="990" dirty="0"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1E77C5E5-E262-4FA8-AC3E-2200C76C11A0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4090" y="7339275"/>
            <a:ext cx="228653" cy="250031"/>
          </a:xfrm>
          <a:prstGeom prst="line">
            <a:avLst/>
          </a:prstGeom>
          <a:ln>
            <a:solidFill>
              <a:srgbClr val="4285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래픽 13">
            <a:extLst>
              <a:ext uri="{FF2B5EF4-FFF2-40B4-BE49-F238E27FC236}">
                <a16:creationId xmlns:a16="http://schemas.microsoft.com/office/drawing/2014/main" id="{5B29AF73-47D8-4BB0-8224-BBA2086B1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8" y="7441406"/>
            <a:ext cx="902892" cy="125833"/>
          </a:xfrm>
          <a:prstGeom prst="rect">
            <a:avLst/>
          </a:prstGeom>
        </p:spPr>
      </p:pic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D5B572AF-3D97-4949-8D36-588AA8593D00}"/>
              </a:ext>
            </a:extLst>
          </p:cNvPr>
          <p:cNvCxnSpPr>
            <a:cxnSpLocks/>
          </p:cNvCxnSpPr>
          <p:nvPr userDrawn="1"/>
        </p:nvCxnSpPr>
        <p:spPr>
          <a:xfrm>
            <a:off x="1388466" y="760274"/>
            <a:ext cx="832995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854944E-F971-4974-8ADE-A17E9EFF9DE2}"/>
              </a:ext>
            </a:extLst>
          </p:cNvPr>
          <p:cNvSpPr/>
          <p:nvPr userDrawn="1"/>
        </p:nvSpPr>
        <p:spPr>
          <a:xfrm>
            <a:off x="337940" y="733425"/>
            <a:ext cx="1533183" cy="4970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302FB1-B5E9-491E-9945-82D461674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948" y="258921"/>
            <a:ext cx="1533183" cy="380398"/>
          </a:xfrm>
        </p:spPr>
        <p:txBody>
          <a:bodyPr>
            <a:noAutofit/>
          </a:bodyPr>
          <a:lstStyle>
            <a:lvl1pPr>
              <a:defRPr sz="21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메일</a:t>
            </a:r>
          </a:p>
        </p:txBody>
      </p:sp>
    </p:spTree>
    <p:extLst>
      <p:ext uri="{BB962C8B-B14F-4D97-AF65-F5344CB8AC3E}">
        <p14:creationId xmlns:p14="http://schemas.microsoft.com/office/powerpoint/2010/main" val="176827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레이아웃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슬라이드 번호 개체 틀 5">
            <a:extLst>
              <a:ext uri="{FF2B5EF4-FFF2-40B4-BE49-F238E27FC236}">
                <a16:creationId xmlns:a16="http://schemas.microsoft.com/office/drawing/2014/main" id="{796523A1-5175-4ADF-B91F-5DEA70D182B2}"/>
              </a:ext>
            </a:extLst>
          </p:cNvPr>
          <p:cNvSpPr txBox="1">
            <a:spLocks/>
          </p:cNvSpPr>
          <p:nvPr userDrawn="1"/>
        </p:nvSpPr>
        <p:spPr>
          <a:xfrm>
            <a:off x="9608833" y="7370497"/>
            <a:ext cx="495062" cy="413808"/>
          </a:xfrm>
          <a:prstGeom prst="rect">
            <a:avLst/>
          </a:prstGeom>
        </p:spPr>
        <p:txBody>
          <a:bodyPr vert="horz" lIns="75438" tIns="37719" rIns="75438" bIns="37719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8EF6537-66D7-4DFB-8732-454026AC0E5C}" type="slidenum">
              <a:rPr lang="ko-KR" altLang="en-US" sz="990" smtClean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ctr"/>
              <a:t>‹#›</a:t>
            </a:fld>
            <a:endParaRPr lang="ko-KR" altLang="en-US" sz="990" dirty="0"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1E77C5E5-E262-4FA8-AC3E-2200C76C11A0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4090" y="7339275"/>
            <a:ext cx="228653" cy="250031"/>
          </a:xfrm>
          <a:prstGeom prst="line">
            <a:avLst/>
          </a:prstGeom>
          <a:ln>
            <a:solidFill>
              <a:srgbClr val="4285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래픽 5">
            <a:extLst>
              <a:ext uri="{FF2B5EF4-FFF2-40B4-BE49-F238E27FC236}">
                <a16:creationId xmlns:a16="http://schemas.microsoft.com/office/drawing/2014/main" id="{49333D32-2A43-4684-AC34-CB0FF191E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8" y="7441406"/>
            <a:ext cx="902892" cy="1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3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2088D489-55E7-4D05-9E53-FFCB5857A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5200" y="0"/>
            <a:ext cx="6553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0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1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래픽 7">
            <a:extLst>
              <a:ext uri="{FF2B5EF4-FFF2-40B4-BE49-F238E27FC236}">
                <a16:creationId xmlns:a16="http://schemas.microsoft.com/office/drawing/2014/main" id="{87395803-4AE4-4818-9429-05A22616F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8" y="7441406"/>
            <a:ext cx="902892" cy="125833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902AB267-1228-4F0E-A8D8-98DDEFF13B0C}"/>
              </a:ext>
            </a:extLst>
          </p:cNvPr>
          <p:cNvSpPr/>
          <p:nvPr userDrawn="1"/>
        </p:nvSpPr>
        <p:spPr>
          <a:xfrm>
            <a:off x="5871721" y="7354154"/>
            <a:ext cx="4137519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9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㈜인에이지  </a:t>
            </a:r>
            <a:r>
              <a:rPr lang="en-US" altLang="ko-KR" sz="99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www.enage.com  TEL. 1600-4730  FAX.02-6499-1366</a:t>
            </a:r>
          </a:p>
        </p:txBody>
      </p:sp>
      <p:pic>
        <p:nvPicPr>
          <p:cNvPr id="10" name="그래픽 9">
            <a:extLst>
              <a:ext uri="{FF2B5EF4-FFF2-40B4-BE49-F238E27FC236}">
                <a16:creationId xmlns:a16="http://schemas.microsoft.com/office/drawing/2014/main" id="{68132AFA-9823-4D2F-9529-23FF2538C8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2607" y="-35262"/>
            <a:ext cx="6475792" cy="785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5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18229E-EF41-4175-B140-6DCDB12275A4}"/>
              </a:ext>
            </a:extLst>
          </p:cNvPr>
          <p:cNvSpPr txBox="1">
            <a:spLocks/>
          </p:cNvSpPr>
          <p:nvPr userDrawn="1"/>
        </p:nvSpPr>
        <p:spPr>
          <a:xfrm>
            <a:off x="9608833" y="7370497"/>
            <a:ext cx="495062" cy="413808"/>
          </a:xfrm>
          <a:prstGeom prst="rect">
            <a:avLst/>
          </a:prstGeom>
        </p:spPr>
        <p:txBody>
          <a:bodyPr vert="horz" lIns="75438" tIns="37719" rIns="75438" bIns="37719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8EF6537-66D7-4DFB-8732-454026AC0E5C}" type="slidenum">
              <a:rPr lang="ko-KR" altLang="en-US" sz="990" smtClean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ctr"/>
              <a:t>‹#›</a:t>
            </a:fld>
            <a:endParaRPr lang="ko-KR" altLang="en-US" sz="990" dirty="0"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53D0D47-FB24-42F4-9676-60943A015EA1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4090" y="7339275"/>
            <a:ext cx="228653" cy="250031"/>
          </a:xfrm>
          <a:prstGeom prst="line">
            <a:avLst/>
          </a:prstGeom>
          <a:ln>
            <a:solidFill>
              <a:srgbClr val="4285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래픽 7">
            <a:extLst>
              <a:ext uri="{FF2B5EF4-FFF2-40B4-BE49-F238E27FC236}">
                <a16:creationId xmlns:a16="http://schemas.microsoft.com/office/drawing/2014/main" id="{87395803-4AE4-4818-9429-05A22616F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8" y="7441406"/>
            <a:ext cx="902892" cy="1258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AF4F1B4-183D-4F32-89CD-26B9C359B3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02336" y="0"/>
            <a:ext cx="9656064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3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18229E-EF41-4175-B140-6DCDB12275A4}"/>
              </a:ext>
            </a:extLst>
          </p:cNvPr>
          <p:cNvSpPr txBox="1">
            <a:spLocks/>
          </p:cNvSpPr>
          <p:nvPr userDrawn="1"/>
        </p:nvSpPr>
        <p:spPr>
          <a:xfrm>
            <a:off x="9608833" y="7370497"/>
            <a:ext cx="495062" cy="413808"/>
          </a:xfrm>
          <a:prstGeom prst="rect">
            <a:avLst/>
          </a:prstGeom>
        </p:spPr>
        <p:txBody>
          <a:bodyPr vert="horz" lIns="75438" tIns="37719" rIns="75438" bIns="37719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8EF6537-66D7-4DFB-8732-454026AC0E5C}" type="slidenum">
              <a:rPr lang="ko-KR" altLang="en-US" sz="990" smtClean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ctr"/>
              <a:t>‹#›</a:t>
            </a:fld>
            <a:endParaRPr lang="ko-KR" altLang="en-US" sz="990" dirty="0"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53D0D47-FB24-42F4-9676-60943A015EA1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4090" y="7339275"/>
            <a:ext cx="228653" cy="250031"/>
          </a:xfrm>
          <a:prstGeom prst="line">
            <a:avLst/>
          </a:prstGeom>
          <a:ln>
            <a:solidFill>
              <a:srgbClr val="4285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4DFDCAB5-F8F6-45F9-ABBF-A173C350E5ED}"/>
              </a:ext>
            </a:extLst>
          </p:cNvPr>
          <p:cNvSpPr/>
          <p:nvPr userDrawn="1"/>
        </p:nvSpPr>
        <p:spPr>
          <a:xfrm>
            <a:off x="0" y="0"/>
            <a:ext cx="7049729" cy="77724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00"/>
              </a:lnSpc>
            </a:pPr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87395803-4AE4-4818-9429-05A22616F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8" y="7441406"/>
            <a:ext cx="902892" cy="1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7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>
            <a:extLst>
              <a:ext uri="{FF2B5EF4-FFF2-40B4-BE49-F238E27FC236}">
                <a16:creationId xmlns:a16="http://schemas.microsoft.com/office/drawing/2014/main" id="{6A84693E-F3E0-447E-BF58-D023E13EA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8" y="7441406"/>
            <a:ext cx="902892" cy="125833"/>
          </a:xfrm>
          <a:prstGeom prst="rect">
            <a:avLst/>
          </a:prstGeom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79576E14-26C7-44D8-A903-52787CC37E1B}"/>
              </a:ext>
            </a:extLst>
          </p:cNvPr>
          <p:cNvCxnSpPr>
            <a:cxnSpLocks/>
          </p:cNvCxnSpPr>
          <p:nvPr userDrawn="1"/>
        </p:nvCxnSpPr>
        <p:spPr>
          <a:xfrm>
            <a:off x="1388466" y="760274"/>
            <a:ext cx="832995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B35D146-D12E-4C98-A920-068412E6C0E8}"/>
              </a:ext>
            </a:extLst>
          </p:cNvPr>
          <p:cNvSpPr/>
          <p:nvPr userDrawn="1"/>
        </p:nvSpPr>
        <p:spPr>
          <a:xfrm>
            <a:off x="337940" y="733425"/>
            <a:ext cx="1533183" cy="4970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591A1883-5D01-4589-A0A8-66E71AD02C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948" y="258921"/>
            <a:ext cx="1533183" cy="380398"/>
          </a:xfrm>
        </p:spPr>
        <p:txBody>
          <a:bodyPr>
            <a:noAutofit/>
          </a:bodyPr>
          <a:lstStyle>
            <a:lvl1pPr>
              <a:defRPr sz="22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메일</a:t>
            </a:r>
          </a:p>
        </p:txBody>
      </p:sp>
      <p:sp>
        <p:nvSpPr>
          <p:cNvPr id="14" name="슬라이드 번호 개체 틀 5">
            <a:extLst>
              <a:ext uri="{FF2B5EF4-FFF2-40B4-BE49-F238E27FC236}">
                <a16:creationId xmlns:a16="http://schemas.microsoft.com/office/drawing/2014/main" id="{7EC26389-86D7-4FC6-9EE8-0BAD9AC3C005}"/>
              </a:ext>
            </a:extLst>
          </p:cNvPr>
          <p:cNvSpPr txBox="1">
            <a:spLocks/>
          </p:cNvSpPr>
          <p:nvPr userDrawn="1"/>
        </p:nvSpPr>
        <p:spPr>
          <a:xfrm>
            <a:off x="9608833" y="7370497"/>
            <a:ext cx="495062" cy="413808"/>
          </a:xfrm>
          <a:prstGeom prst="rect">
            <a:avLst/>
          </a:prstGeom>
        </p:spPr>
        <p:txBody>
          <a:bodyPr vert="horz" lIns="75438" tIns="37719" rIns="75438" bIns="37719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8EF6537-66D7-4DFB-8732-454026AC0E5C}" type="slidenum">
              <a:rPr lang="ko-KR" altLang="en-US" sz="990" smtClean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ctr"/>
              <a:t>‹#›</a:t>
            </a:fld>
            <a:endParaRPr lang="ko-KR" altLang="en-US" sz="990" dirty="0"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3C85E3FA-812D-4D49-8940-85E28327FCB4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4090" y="7339275"/>
            <a:ext cx="228653" cy="250031"/>
          </a:xfrm>
          <a:prstGeom prst="line">
            <a:avLst/>
          </a:prstGeom>
          <a:ln>
            <a:solidFill>
              <a:srgbClr val="4285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D8A12166-163D-4092-840A-113758B855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8948" y="877239"/>
            <a:ext cx="9439473" cy="9272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 sz="2000"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 sz="2000"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 sz="2000"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 sz="2000"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eaLnBrk="0" latin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국내 그룹웨어 솔루션 중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유일한 자체개발 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(2002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메일엔진 보유</a:t>
            </a:r>
            <a:endParaRPr lang="en-US" altLang="ko-KR" sz="20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162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>
            <a:extLst>
              <a:ext uri="{FF2B5EF4-FFF2-40B4-BE49-F238E27FC236}">
                <a16:creationId xmlns:a16="http://schemas.microsoft.com/office/drawing/2014/main" id="{6A84693E-F3E0-447E-BF58-D023E13EA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8" y="7441406"/>
            <a:ext cx="902892" cy="125833"/>
          </a:xfrm>
          <a:prstGeom prst="rect">
            <a:avLst/>
          </a:prstGeom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79576E14-26C7-44D8-A903-52787CC37E1B}"/>
              </a:ext>
            </a:extLst>
          </p:cNvPr>
          <p:cNvCxnSpPr>
            <a:cxnSpLocks/>
          </p:cNvCxnSpPr>
          <p:nvPr userDrawn="1"/>
        </p:nvCxnSpPr>
        <p:spPr>
          <a:xfrm>
            <a:off x="1388466" y="760274"/>
            <a:ext cx="832995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B35D146-D12E-4C98-A920-068412E6C0E8}"/>
              </a:ext>
            </a:extLst>
          </p:cNvPr>
          <p:cNvSpPr/>
          <p:nvPr userDrawn="1"/>
        </p:nvSpPr>
        <p:spPr>
          <a:xfrm>
            <a:off x="337940" y="733425"/>
            <a:ext cx="1533183" cy="4970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591A1883-5D01-4589-A0A8-66E71AD02C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948" y="258921"/>
            <a:ext cx="1533183" cy="380398"/>
          </a:xfrm>
        </p:spPr>
        <p:txBody>
          <a:bodyPr>
            <a:noAutofit/>
          </a:bodyPr>
          <a:lstStyle>
            <a:lvl1pPr>
              <a:defRPr sz="22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메일</a:t>
            </a:r>
          </a:p>
        </p:txBody>
      </p:sp>
      <p:sp>
        <p:nvSpPr>
          <p:cNvPr id="14" name="슬라이드 번호 개체 틀 5">
            <a:extLst>
              <a:ext uri="{FF2B5EF4-FFF2-40B4-BE49-F238E27FC236}">
                <a16:creationId xmlns:a16="http://schemas.microsoft.com/office/drawing/2014/main" id="{7EC26389-86D7-4FC6-9EE8-0BAD9AC3C005}"/>
              </a:ext>
            </a:extLst>
          </p:cNvPr>
          <p:cNvSpPr txBox="1">
            <a:spLocks/>
          </p:cNvSpPr>
          <p:nvPr userDrawn="1"/>
        </p:nvSpPr>
        <p:spPr>
          <a:xfrm>
            <a:off x="9608833" y="7370497"/>
            <a:ext cx="495062" cy="413808"/>
          </a:xfrm>
          <a:prstGeom prst="rect">
            <a:avLst/>
          </a:prstGeom>
        </p:spPr>
        <p:txBody>
          <a:bodyPr vert="horz" lIns="75438" tIns="37719" rIns="75438" bIns="37719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8EF6537-66D7-4DFB-8732-454026AC0E5C}" type="slidenum">
              <a:rPr lang="ko-KR" altLang="en-US" sz="990" smtClean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ctr"/>
              <a:t>‹#›</a:t>
            </a:fld>
            <a:endParaRPr lang="ko-KR" altLang="en-US" sz="990" dirty="0"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3C85E3FA-812D-4D49-8940-85E28327FCB4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4090" y="7339275"/>
            <a:ext cx="228653" cy="250031"/>
          </a:xfrm>
          <a:prstGeom prst="line">
            <a:avLst/>
          </a:prstGeom>
          <a:ln>
            <a:solidFill>
              <a:srgbClr val="4285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6F7712-80E4-4362-8D37-C9E0F2DC57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271713"/>
            <a:ext cx="3746500" cy="56038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FontTx/>
              <a:buNone/>
              <a:defRPr sz="2300" b="1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502920" indent="0">
              <a:buFontTx/>
              <a:buNone/>
              <a:defRPr sz="230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 marL="1005840" indent="0">
              <a:buFontTx/>
              <a:buNone/>
              <a:defRPr sz="230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 marL="1508760" indent="0">
              <a:buFontTx/>
              <a:buNone/>
              <a:defRPr sz="230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 marL="2011680" indent="0">
              <a:buFontTx/>
              <a:buNone/>
              <a:defRPr sz="230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/>
              <a:t>기능 제목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17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슬라이드 번호 개체 틀 5">
            <a:extLst>
              <a:ext uri="{FF2B5EF4-FFF2-40B4-BE49-F238E27FC236}">
                <a16:creationId xmlns:a16="http://schemas.microsoft.com/office/drawing/2014/main" id="{796523A1-5175-4ADF-B91F-5DEA70D182B2}"/>
              </a:ext>
            </a:extLst>
          </p:cNvPr>
          <p:cNvSpPr txBox="1">
            <a:spLocks/>
          </p:cNvSpPr>
          <p:nvPr userDrawn="1"/>
        </p:nvSpPr>
        <p:spPr>
          <a:xfrm>
            <a:off x="9608833" y="7370497"/>
            <a:ext cx="495062" cy="413808"/>
          </a:xfrm>
          <a:prstGeom prst="rect">
            <a:avLst/>
          </a:prstGeom>
        </p:spPr>
        <p:txBody>
          <a:bodyPr vert="horz" lIns="75438" tIns="37719" rIns="75438" bIns="37719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8EF6537-66D7-4DFB-8732-454026AC0E5C}" type="slidenum">
              <a:rPr lang="ko-KR" altLang="en-US" sz="990" smtClean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ctr"/>
              <a:t>‹#›</a:t>
            </a:fld>
            <a:endParaRPr lang="ko-KR" altLang="en-US" sz="990" dirty="0"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1E77C5E5-E262-4FA8-AC3E-2200C76C11A0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4090" y="7339275"/>
            <a:ext cx="228653" cy="250031"/>
          </a:xfrm>
          <a:prstGeom prst="line">
            <a:avLst/>
          </a:prstGeom>
          <a:ln>
            <a:solidFill>
              <a:srgbClr val="4285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>
            <a:extLst>
              <a:ext uri="{FF2B5EF4-FFF2-40B4-BE49-F238E27FC236}">
                <a16:creationId xmlns:a16="http://schemas.microsoft.com/office/drawing/2014/main" id="{69838929-7F18-4723-B600-A466575A7B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623" y="232284"/>
            <a:ext cx="2505526" cy="400110"/>
          </a:xfrm>
        </p:spPr>
        <p:txBody>
          <a:bodyPr rtlCol="0" anchor="t">
            <a:noAutofit/>
          </a:bodyPr>
          <a:lstStyle>
            <a:lvl1pPr algn="l">
              <a:defRPr sz="2200" b="1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rtl="0"/>
            <a:r>
              <a:rPr lang="ko-KR" altLang="en-US" noProof="1"/>
              <a:t>메일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D5B572AF-3D97-4949-8D36-588AA8593D00}"/>
              </a:ext>
            </a:extLst>
          </p:cNvPr>
          <p:cNvCxnSpPr>
            <a:cxnSpLocks/>
          </p:cNvCxnSpPr>
          <p:nvPr userDrawn="1"/>
        </p:nvCxnSpPr>
        <p:spPr>
          <a:xfrm>
            <a:off x="1388466" y="760274"/>
            <a:ext cx="832995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854944E-F971-4974-8ADE-A17E9EFF9DE2}"/>
              </a:ext>
            </a:extLst>
          </p:cNvPr>
          <p:cNvSpPr/>
          <p:nvPr userDrawn="1"/>
        </p:nvSpPr>
        <p:spPr>
          <a:xfrm>
            <a:off x="337940" y="733425"/>
            <a:ext cx="1533183" cy="4970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61CC0C70-0CF3-4487-A503-67A01A435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8" y="7441406"/>
            <a:ext cx="902892" cy="1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9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 baseline="-250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14D33216-6587-4C36-B46E-7D7C27D7B05A}" type="datetime1">
              <a:rPr lang="ko-KR" altLang="en-US" noProof="1" smtClean="0"/>
              <a:t>2023-12-12</a:t>
            </a:fld>
            <a:endParaRPr lang="ko-KR" altLang="en-US" noProof="1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endParaRPr lang="ko-KR" altLang="en-US" noProof="1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E07A91BD-2D30-4D1B-B388-0538F34CA7E2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24644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5" r:id="rId2"/>
    <p:sldLayoutId id="2147483716" r:id="rId3"/>
    <p:sldLayoutId id="2147483710" r:id="rId4"/>
    <p:sldLayoutId id="2147483714" r:id="rId5"/>
    <p:sldLayoutId id="2147483713" r:id="rId6"/>
    <p:sldLayoutId id="2147483711" r:id="rId7"/>
    <p:sldLayoutId id="2147483712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1005840" rtl="0" eaLnBrk="1" latinLnBrk="1" hangingPunct="1">
        <a:lnSpc>
          <a:spcPct val="90000"/>
        </a:lnSpc>
        <a:spcBef>
          <a:spcPct val="0"/>
        </a:spcBef>
        <a:buNone/>
        <a:defRPr sz="4840" kern="120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251460" indent="-251460" algn="l" defTabSz="1005840" rtl="0" eaLnBrk="1" latinLnBrk="1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1pPr>
      <a:lvl2pPr marL="754380" indent="-251460" algn="l" defTabSz="1005840" rtl="0" eaLnBrk="1" latinLnBrk="1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2pPr>
      <a:lvl3pPr marL="1257300" indent="-251460" algn="l" defTabSz="1005840" rtl="0" eaLnBrk="1" latinLnBrk="1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3pPr>
      <a:lvl4pPr marL="1760220" indent="-251460" algn="l" defTabSz="1005840" rtl="0" eaLnBrk="1" latinLnBrk="1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4pPr>
      <a:lvl5pPr marL="2263140" indent="-251460" algn="l" defTabSz="1005840" rtl="0" eaLnBrk="1" latinLnBrk="1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5pPr>
      <a:lvl6pPr marL="2766060" indent="-251460" algn="l" defTabSz="1005840" rtl="0" eaLnBrk="1" latinLnBrk="1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1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1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1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1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1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1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1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1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1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1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1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1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6.png"/><Relationship Id="rId5" Type="http://schemas.openxmlformats.org/officeDocument/2006/relationships/image" Target="../media/image69.svg"/><Relationship Id="rId10" Type="http://schemas.openxmlformats.org/officeDocument/2006/relationships/image" Target="../media/image73.sv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svg"/><Relationship Id="rId18" Type="http://schemas.openxmlformats.org/officeDocument/2006/relationships/image" Target="../media/image99.png"/><Relationship Id="rId3" Type="http://schemas.openxmlformats.org/officeDocument/2006/relationships/image" Target="../media/image50.svg"/><Relationship Id="rId21" Type="http://schemas.openxmlformats.org/officeDocument/2006/relationships/image" Target="../media/image102.svg"/><Relationship Id="rId7" Type="http://schemas.openxmlformats.org/officeDocument/2006/relationships/image" Target="../media/image88.svg"/><Relationship Id="rId12" Type="http://schemas.openxmlformats.org/officeDocument/2006/relationships/image" Target="../media/image93.png"/><Relationship Id="rId17" Type="http://schemas.openxmlformats.org/officeDocument/2006/relationships/image" Target="../media/image98.svg"/><Relationship Id="rId2" Type="http://schemas.openxmlformats.org/officeDocument/2006/relationships/image" Target="../media/image49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7.png"/><Relationship Id="rId11" Type="http://schemas.openxmlformats.org/officeDocument/2006/relationships/image" Target="../media/image92.svg"/><Relationship Id="rId5" Type="http://schemas.openxmlformats.org/officeDocument/2006/relationships/image" Target="../media/image52.svg"/><Relationship Id="rId15" Type="http://schemas.openxmlformats.org/officeDocument/2006/relationships/image" Target="../media/image96.svg"/><Relationship Id="rId23" Type="http://schemas.openxmlformats.org/officeDocument/2006/relationships/image" Target="../media/image104.svg"/><Relationship Id="rId10" Type="http://schemas.openxmlformats.org/officeDocument/2006/relationships/image" Target="../media/image91.png"/><Relationship Id="rId19" Type="http://schemas.openxmlformats.org/officeDocument/2006/relationships/image" Target="../media/image100.svg"/><Relationship Id="rId4" Type="http://schemas.openxmlformats.org/officeDocument/2006/relationships/image" Target="../media/image51.png"/><Relationship Id="rId9" Type="http://schemas.openxmlformats.org/officeDocument/2006/relationships/image" Target="../media/image90.sv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7" Type="http://schemas.openxmlformats.org/officeDocument/2006/relationships/image" Target="../media/image114.sv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sv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9.png"/><Relationship Id="rId11" Type="http://schemas.openxmlformats.org/officeDocument/2006/relationships/image" Target="../media/image114.svg"/><Relationship Id="rId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svg"/><Relationship Id="rId3" Type="http://schemas.openxmlformats.org/officeDocument/2006/relationships/image" Target="../media/image93.png"/><Relationship Id="rId7" Type="http://schemas.openxmlformats.org/officeDocument/2006/relationships/image" Target="../media/image126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image" Target="../media/image129.svg"/><Relationship Id="rId4" Type="http://schemas.openxmlformats.org/officeDocument/2006/relationships/image" Target="../media/image94.svg"/><Relationship Id="rId9" Type="http://schemas.openxmlformats.org/officeDocument/2006/relationships/image" Target="../media/image1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31.png"/><Relationship Id="rId7" Type="http://schemas.openxmlformats.org/officeDocument/2006/relationships/image" Target="../media/image13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2.png"/><Relationship Id="rId5" Type="http://schemas.openxmlformats.org/officeDocument/2006/relationships/image" Target="../media/image94.svg"/><Relationship Id="rId4" Type="http://schemas.openxmlformats.org/officeDocument/2006/relationships/image" Target="../media/image93.png"/><Relationship Id="rId9" Type="http://schemas.openxmlformats.org/officeDocument/2006/relationships/image" Target="../media/image12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sv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19.png"/><Relationship Id="rId7" Type="http://schemas.openxmlformats.org/officeDocument/2006/relationships/image" Target="../media/image138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20.svg"/><Relationship Id="rId9" Type="http://schemas.openxmlformats.org/officeDocument/2006/relationships/image" Target="../media/image14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svg"/><Relationship Id="rId3" Type="http://schemas.openxmlformats.org/officeDocument/2006/relationships/image" Target="../media/image12.svg"/><Relationship Id="rId7" Type="http://schemas.openxmlformats.org/officeDocument/2006/relationships/image" Target="../media/image15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2.png"/><Relationship Id="rId5" Type="http://schemas.openxmlformats.org/officeDocument/2006/relationships/image" Target="../media/image151.svg"/><Relationship Id="rId10" Type="http://schemas.openxmlformats.org/officeDocument/2006/relationships/image" Target="../media/image156.sv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svg"/><Relationship Id="rId3" Type="http://schemas.openxmlformats.org/officeDocument/2006/relationships/image" Target="../media/image158.sv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1.svg"/><Relationship Id="rId11" Type="http://schemas.openxmlformats.org/officeDocument/2006/relationships/image" Target="../media/image166.svg"/><Relationship Id="rId5" Type="http://schemas.openxmlformats.org/officeDocument/2006/relationships/image" Target="../media/image16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png"/><Relationship Id="rId18" Type="http://schemas.openxmlformats.org/officeDocument/2006/relationships/image" Target="../media/image180.png"/><Relationship Id="rId26" Type="http://schemas.openxmlformats.org/officeDocument/2006/relationships/image" Target="../media/image156.svg"/><Relationship Id="rId3" Type="http://schemas.openxmlformats.org/officeDocument/2006/relationships/image" Target="../media/image169.svg"/><Relationship Id="rId21" Type="http://schemas.openxmlformats.org/officeDocument/2006/relationships/image" Target="../media/image154.svg"/><Relationship Id="rId7" Type="http://schemas.openxmlformats.org/officeDocument/2006/relationships/image" Target="../media/image173.svg"/><Relationship Id="rId12" Type="http://schemas.openxmlformats.org/officeDocument/2006/relationships/image" Target="../media/image178.png"/><Relationship Id="rId17" Type="http://schemas.openxmlformats.org/officeDocument/2006/relationships/image" Target="../media/image168.svg"/><Relationship Id="rId25" Type="http://schemas.openxmlformats.org/officeDocument/2006/relationships/image" Target="../media/image155.png"/><Relationship Id="rId2" Type="http://schemas.openxmlformats.org/officeDocument/2006/relationships/image" Target="../media/image51.png"/><Relationship Id="rId16" Type="http://schemas.openxmlformats.org/officeDocument/2006/relationships/image" Target="../media/image167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24" Type="http://schemas.openxmlformats.org/officeDocument/2006/relationships/image" Target="../media/image182.png"/><Relationship Id="rId5" Type="http://schemas.openxmlformats.org/officeDocument/2006/relationships/image" Target="../media/image171.png"/><Relationship Id="rId15" Type="http://schemas.openxmlformats.org/officeDocument/2006/relationships/image" Target="../media/image166.svg"/><Relationship Id="rId23" Type="http://schemas.openxmlformats.org/officeDocument/2006/relationships/image" Target="../media/image151.svg"/><Relationship Id="rId10" Type="http://schemas.openxmlformats.org/officeDocument/2006/relationships/image" Target="../media/image176.png"/><Relationship Id="rId19" Type="http://schemas.openxmlformats.org/officeDocument/2006/relationships/image" Target="../media/image181.png"/><Relationship Id="rId4" Type="http://schemas.openxmlformats.org/officeDocument/2006/relationships/image" Target="../media/image170.png"/><Relationship Id="rId9" Type="http://schemas.openxmlformats.org/officeDocument/2006/relationships/image" Target="../media/image175.svg"/><Relationship Id="rId14" Type="http://schemas.openxmlformats.org/officeDocument/2006/relationships/image" Target="../media/image165.png"/><Relationship Id="rId22" Type="http://schemas.openxmlformats.org/officeDocument/2006/relationships/image" Target="../media/image15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svg"/><Relationship Id="rId3" Type="http://schemas.openxmlformats.org/officeDocument/2006/relationships/image" Target="../media/image151.sv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4.svg"/><Relationship Id="rId5" Type="http://schemas.openxmlformats.org/officeDocument/2006/relationships/image" Target="../media/image153.png"/><Relationship Id="rId10" Type="http://schemas.openxmlformats.org/officeDocument/2006/relationships/image" Target="../media/image185.png"/><Relationship Id="rId4" Type="http://schemas.openxmlformats.org/officeDocument/2006/relationships/image" Target="../media/image183.png"/><Relationship Id="rId9" Type="http://schemas.openxmlformats.org/officeDocument/2006/relationships/image" Target="../media/image1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7.svg"/><Relationship Id="rId4" Type="http://schemas.openxmlformats.org/officeDocument/2006/relationships/image" Target="../media/image18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sv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19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9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4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sv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svg"/><Relationship Id="rId21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31" Type="http://schemas.openxmlformats.org/officeDocument/2006/relationships/image" Target="../media/image50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svg"/><Relationship Id="rId30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B2257771-5F9D-499F-AD64-A2088223EAB5}"/>
              </a:ext>
            </a:extLst>
          </p:cNvPr>
          <p:cNvSpPr/>
          <p:nvPr/>
        </p:nvSpPr>
        <p:spPr>
          <a:xfrm>
            <a:off x="41664" y="7192823"/>
            <a:ext cx="1718310" cy="579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5"/>
          </a:p>
        </p:txBody>
      </p:sp>
      <p:sp>
        <p:nvSpPr>
          <p:cNvPr id="38" name="TextBox 83">
            <a:extLst>
              <a:ext uri="{FF2B5EF4-FFF2-40B4-BE49-F238E27FC236}">
                <a16:creationId xmlns:a16="http://schemas.microsoft.com/office/drawing/2014/main" id="{42301E13-426C-4DF1-8D91-D2367A165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86" y="1035937"/>
            <a:ext cx="3388838" cy="8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482" tIns="34242" rIns="68482" bIns="34242" anchor="t">
            <a:noAutofit/>
          </a:bodyPr>
          <a:lstStyle/>
          <a:p>
            <a:pPr eaLnBrk="0" hangingPunct="0">
              <a:spcAft>
                <a:spcPts val="165"/>
              </a:spcAft>
            </a:pPr>
            <a:r>
              <a:rPr lang="ko-KR" altLang="en-US" sz="5115" b="1" spc="-58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 패키지</a:t>
            </a:r>
            <a:endParaRPr lang="en-US" altLang="ko-KR" sz="5115" b="1" spc="-58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TextBox 83">
            <a:extLst>
              <a:ext uri="{FF2B5EF4-FFF2-40B4-BE49-F238E27FC236}">
                <a16:creationId xmlns:a16="http://schemas.microsoft.com/office/drawing/2014/main" id="{8A908D93-C35D-4EB1-8299-9AC0CB2A9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693" y="1429754"/>
            <a:ext cx="1025063" cy="42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482" tIns="34242" rIns="68482" bIns="34242" anchor="t">
            <a:noAutofit/>
          </a:bodyPr>
          <a:lstStyle/>
          <a:p>
            <a:pPr eaLnBrk="0" hangingPunct="0">
              <a:spcAft>
                <a:spcPts val="165"/>
              </a:spcAft>
            </a:pPr>
            <a:r>
              <a:rPr lang="en-US" altLang="ko-KR" sz="2475" b="1" spc="-58" dirty="0">
                <a:ln>
                  <a:solidFill>
                    <a:srgbClr val="28405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Mail</a:t>
            </a:r>
            <a:endParaRPr lang="ko-KR" altLang="en-US" sz="2475" b="1" spc="-58" dirty="0">
              <a:ln>
                <a:solidFill>
                  <a:srgbClr val="28405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DA05299-7929-41A6-B4DC-A1D2017B8EE6}"/>
              </a:ext>
            </a:extLst>
          </p:cNvPr>
          <p:cNvGrpSpPr/>
          <p:nvPr/>
        </p:nvGrpSpPr>
        <p:grpSpPr>
          <a:xfrm>
            <a:off x="6402997" y="1599250"/>
            <a:ext cx="2509611" cy="996181"/>
            <a:chOff x="4071995" y="1942883"/>
            <a:chExt cx="4048010" cy="1589444"/>
          </a:xfrm>
          <a:solidFill>
            <a:srgbClr val="4285F4"/>
          </a:solidFill>
        </p:grpSpPr>
        <p:pic>
          <p:nvPicPr>
            <p:cNvPr id="41" name="그래픽 40">
              <a:extLst>
                <a:ext uri="{FF2B5EF4-FFF2-40B4-BE49-F238E27FC236}">
                  <a16:creationId xmlns:a16="http://schemas.microsoft.com/office/drawing/2014/main" id="{CBEF1455-3F79-4738-8D41-D98F7069F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71995" y="2957200"/>
              <a:ext cx="4048010" cy="57512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E6851F9-A331-4F0F-9431-4C3B4A577DD3}"/>
                </a:ext>
              </a:extLst>
            </p:cNvPr>
            <p:cNvSpPr txBox="1"/>
            <p:nvPr/>
          </p:nvSpPr>
          <p:spPr>
            <a:xfrm>
              <a:off x="5600478" y="1942883"/>
              <a:ext cx="375425" cy="1031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rgbClr val="4285F4"/>
                  </a:solidFill>
                  <a:latin typeface="Adobe Hebrew" panose="02040503050201020203" pitchFamily="18" charset="-79"/>
                  <a:cs typeface="Adobe Hebrew" panose="02040503050201020203" pitchFamily="18" charset="-79"/>
                </a:rPr>
                <a:t>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35E3B6-DD43-4F75-9400-7BCA90B135DA}"/>
                </a:ext>
              </a:extLst>
            </p:cNvPr>
            <p:cNvSpPr txBox="1"/>
            <p:nvPr/>
          </p:nvSpPr>
          <p:spPr>
            <a:xfrm>
              <a:off x="6243329" y="1942883"/>
              <a:ext cx="375425" cy="1031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rgbClr val="4285F4"/>
                  </a:solidFill>
                  <a:latin typeface="Adobe Hebrew" panose="02040503050201020203" pitchFamily="18" charset="-79"/>
                  <a:cs typeface="Adobe Hebrew" panose="02040503050201020203" pitchFamily="18" charset="-79"/>
                </a:rPr>
                <a:t>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02E4B0A-8805-466C-8798-1E138CFCC327}"/>
                </a:ext>
              </a:extLst>
            </p:cNvPr>
            <p:cNvSpPr txBox="1"/>
            <p:nvPr/>
          </p:nvSpPr>
          <p:spPr>
            <a:xfrm>
              <a:off x="6797731" y="1942883"/>
              <a:ext cx="375425" cy="1031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rgbClr val="4285F4"/>
                  </a:solidFill>
                  <a:latin typeface="Adobe Hebrew" panose="02040503050201020203" pitchFamily="18" charset="-79"/>
                  <a:cs typeface="Adobe Hebrew" panose="02040503050201020203" pitchFamily="18" charset="-79"/>
                </a:rPr>
                <a:t>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D35B7A0-0E12-4F00-B02C-DDB859A7C53A}"/>
                </a:ext>
              </a:extLst>
            </p:cNvPr>
            <p:cNvSpPr txBox="1"/>
            <p:nvPr/>
          </p:nvSpPr>
          <p:spPr>
            <a:xfrm>
              <a:off x="7269796" y="1942883"/>
              <a:ext cx="375425" cy="1031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rgbClr val="4285F4"/>
                  </a:solidFill>
                  <a:latin typeface="Adobe Hebrew" panose="02040503050201020203" pitchFamily="18" charset="-79"/>
                  <a:cs typeface="Adobe Hebrew" panose="02040503050201020203" pitchFamily="18" charset="-79"/>
                </a:rPr>
                <a:t>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563430C-3EA9-4805-86C2-AFF5788F3F83}"/>
                </a:ext>
              </a:extLst>
            </p:cNvPr>
            <p:cNvSpPr txBox="1"/>
            <p:nvPr/>
          </p:nvSpPr>
          <p:spPr>
            <a:xfrm>
              <a:off x="7695750" y="1942883"/>
              <a:ext cx="375425" cy="1031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rgbClr val="4285F4"/>
                  </a:solidFill>
                  <a:latin typeface="Adobe Hebrew" panose="02040503050201020203" pitchFamily="18" charset="-79"/>
                  <a:cs typeface="Adobe Hebrew" panose="02040503050201020203" pitchFamily="18" charset="-79"/>
                </a:rPr>
                <a:t>.</a:t>
              </a:r>
            </a:p>
          </p:txBody>
        </p:sp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384B8D3-061B-4253-B744-E964291826E6}"/>
              </a:ext>
            </a:extLst>
          </p:cNvPr>
          <p:cNvSpPr/>
          <p:nvPr/>
        </p:nvSpPr>
        <p:spPr>
          <a:xfrm>
            <a:off x="381859" y="7050583"/>
            <a:ext cx="4137519" cy="522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9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㈜인에이지  </a:t>
            </a:r>
            <a:r>
              <a:rPr lang="en-US" altLang="ko-KR" sz="99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www.enage.com </a:t>
            </a:r>
          </a:p>
          <a:p>
            <a:pPr>
              <a:lnSpc>
                <a:spcPct val="150000"/>
              </a:lnSpc>
            </a:pPr>
            <a:r>
              <a:rPr lang="en-US" altLang="ko-KR" sz="99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TEL. 1600-4730  FAX.02-6499-1366</a:t>
            </a:r>
          </a:p>
        </p:txBody>
      </p:sp>
    </p:spTree>
    <p:extLst>
      <p:ext uri="{BB962C8B-B14F-4D97-AF65-F5344CB8AC3E}">
        <p14:creationId xmlns:p14="http://schemas.microsoft.com/office/powerpoint/2010/main" val="238576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488" y="1898505"/>
            <a:ext cx="4524605" cy="5164448"/>
          </a:xfrm>
          <a:prstGeom prst="rect">
            <a:avLst/>
          </a:prstGeom>
        </p:spPr>
      </p:pic>
      <p:sp>
        <p:nvSpPr>
          <p:cNvPr id="26" name="TextBox 83">
            <a:extLst>
              <a:ext uri="{FF2B5EF4-FFF2-40B4-BE49-F238E27FC236}">
                <a16:creationId xmlns:a16="http://schemas.microsoft.com/office/drawing/2014/main" id="{7DB4B495-F341-4714-BCE8-2DE185F9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61" y="2385847"/>
            <a:ext cx="3904168" cy="184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</a:pPr>
            <a:r>
              <a:rPr lang="ko-KR" altLang="en-US" sz="14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안정적인 운영과 철저한 보안</a:t>
            </a:r>
            <a:r>
              <a:rPr lang="ko-KR" altLang="en-US" sz="14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이 보장되는 메일 서비스</a:t>
            </a:r>
            <a:endParaRPr lang="en-US" altLang="ko-KR" sz="14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 ea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Window </a:t>
            </a:r>
            <a:r>
              <a:rPr lang="en-US" altLang="ko-KR" sz="1100" spc="-70" dirty="0" err="1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.net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기반으로 설치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이전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재설치 용이</a:t>
            </a:r>
          </a:p>
          <a:p>
            <a:pPr marL="171450" indent="-171450" ea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기반의 계정관리를 통한 통합과 </a:t>
            </a:r>
            <a:r>
              <a:rPr lang="ko-KR" altLang="en-US" sz="1100" spc="-70" dirty="0" err="1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확장성</a:t>
            </a:r>
            <a:endParaRPr lang="ko-KR" altLang="en-US" sz="1100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 ea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자체 모니터링으로 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 안정적인 운영</a:t>
            </a:r>
          </a:p>
          <a:p>
            <a:pPr marL="171450" indent="-171450" ea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분석이 쉬운 송수신 로그 기록</a:t>
            </a:r>
          </a:p>
          <a:p>
            <a:pPr marL="171450" indent="-171450" ea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다양한 메일 클라이언트 기기 지원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948" y="269431"/>
            <a:ext cx="1533183" cy="380398"/>
          </a:xfrm>
        </p:spPr>
        <p:txBody>
          <a:bodyPr/>
          <a:lstStyle/>
          <a:p>
            <a:r>
              <a:rPr lang="ko-KR" altLang="en-US" dirty="0"/>
              <a:t>메일</a:t>
            </a:r>
          </a:p>
        </p:txBody>
      </p:sp>
      <p:sp>
        <p:nvSpPr>
          <p:cNvPr id="25" name="TextBox 83">
            <a:extLst>
              <a:ext uri="{FF2B5EF4-FFF2-40B4-BE49-F238E27FC236}">
                <a16:creationId xmlns:a16="http://schemas.microsoft.com/office/drawing/2014/main" id="{CA9EE338-7C78-46CD-ADD3-21BE0365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85356"/>
            <a:ext cx="9628354" cy="150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en-US" altLang="ko-KR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’02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년 </a:t>
            </a:r>
            <a:r>
              <a:rPr lang="en-US" altLang="ko-KR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.NET 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기반 메일엔진을 자체 개발하여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국내외 시장에서 다녀간 구축 경험으로 안정성을 검증 받았습니다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296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24E6D70-53A9-4174-97B8-F611C32CC3E1}"/>
              </a:ext>
            </a:extLst>
          </p:cNvPr>
          <p:cNvSpPr txBox="1"/>
          <p:nvPr/>
        </p:nvSpPr>
        <p:spPr>
          <a:xfrm>
            <a:off x="278948" y="251527"/>
            <a:ext cx="766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83">
            <a:extLst>
              <a:ext uri="{FF2B5EF4-FFF2-40B4-BE49-F238E27FC236}">
                <a16:creationId xmlns:a16="http://schemas.microsoft.com/office/drawing/2014/main" id="{CA9EE338-7C78-46CD-ADD3-21BE0365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85357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latin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국내 그룹웨어 솔루션 중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유일한 자체개발 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(2002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메일엔진 보유</a:t>
            </a:r>
            <a:endParaRPr lang="en-US" altLang="ko-KR" sz="20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83">
            <a:extLst>
              <a:ext uri="{FF2B5EF4-FFF2-40B4-BE49-F238E27FC236}">
                <a16:creationId xmlns:a16="http://schemas.microsoft.com/office/drawing/2014/main" id="{7DB4B495-F341-4714-BCE8-2DE185F9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" y="1503264"/>
            <a:ext cx="9628353" cy="19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latin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고객사 영업업무의 메일 의존 중요도에 따라 제조업체에서 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THE GWARE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선택하는 중요 이유</a:t>
            </a:r>
            <a:endParaRPr lang="en-US" altLang="ko-KR" sz="1100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 ea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송수신 엔진 분리로 부하분산</a:t>
            </a:r>
          </a:p>
          <a:p>
            <a:pPr marL="171450" indent="-171450" ea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안정화 모니터링 서버 탑재</a:t>
            </a:r>
          </a:p>
          <a:p>
            <a:pPr marL="171450" indent="-171450" ea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계정의 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 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직접 연동 관리</a:t>
            </a:r>
          </a:p>
          <a:p>
            <a:pPr marL="171450" indent="-171450" ea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HW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네트워크에 최적화 옵션</a:t>
            </a:r>
          </a:p>
          <a:p>
            <a:pPr marL="171450" indent="-171450" ea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강력한 보안과 접근제어</a:t>
            </a:r>
          </a:p>
          <a:p>
            <a:pPr eaLnBrk="0" latin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</a:pPr>
            <a:endParaRPr lang="en-US" altLang="ko-KR" sz="1100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0" latin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100" spc="-70" dirty="0">
              <a:ln>
                <a:solidFill>
                  <a:srgbClr val="28405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EFDE0F0-B211-4E6B-9FFE-9CB81C1B3F69}"/>
              </a:ext>
            </a:extLst>
          </p:cNvPr>
          <p:cNvSpPr/>
          <p:nvPr/>
        </p:nvSpPr>
        <p:spPr>
          <a:xfrm>
            <a:off x="1410009" y="4050983"/>
            <a:ext cx="401587" cy="13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5E9F1931-18CB-4A10-B37F-FDE71FB1B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402" y="2890722"/>
            <a:ext cx="3291817" cy="3182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AD9775EC-41FF-4310-BE01-E9DA7DB98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50" y="3920359"/>
            <a:ext cx="3418069" cy="3005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FF9F2DE-1099-4683-A1D6-DAB7C3CBB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547" y="3919269"/>
            <a:ext cx="3388534" cy="30062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308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127" y="1889033"/>
            <a:ext cx="4429687" cy="2790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64759D-31F0-4126-B052-21294078C27F}"/>
              </a:ext>
            </a:extLst>
          </p:cNvPr>
          <p:cNvSpPr txBox="1"/>
          <p:nvPr/>
        </p:nvSpPr>
        <p:spPr>
          <a:xfrm>
            <a:off x="822369" y="2499634"/>
            <a:ext cx="3206988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>
            <a:defPPr rtl="0">
              <a:defRPr lang="ko-KR"/>
            </a:defPPr>
            <a:lvl1pPr marL="171450" indent="-171450" ea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  <a:defRPr sz="1100" spc="-7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marL="0" indent="0">
              <a:buNone/>
            </a:pPr>
            <a:r>
              <a:rPr lang="ko-KR" altLang="en-US" sz="1400" b="1" dirty="0"/>
              <a:t>여러 담당자의 계정으로 전달만 하는 경우</a:t>
            </a:r>
            <a:endParaRPr lang="en-US" altLang="ko-KR" sz="1400" b="1" dirty="0"/>
          </a:p>
          <a:p>
            <a:r>
              <a:rPr lang="ko-KR" altLang="en-US" dirty="0"/>
              <a:t>담당자가 명확치 않아 업무 누락의 위험</a:t>
            </a:r>
            <a:endParaRPr lang="en-US" altLang="ko-KR" dirty="0"/>
          </a:p>
          <a:p>
            <a:r>
              <a:rPr lang="ko-KR" altLang="en-US" dirty="0"/>
              <a:t>업무의 연속성과 히스토리 관리가 어려움</a:t>
            </a:r>
            <a:endParaRPr lang="en-US" altLang="ko-KR" dirty="0"/>
          </a:p>
          <a:p>
            <a:r>
              <a:rPr lang="ko-KR" altLang="en-US" dirty="0"/>
              <a:t>메일의 유실 위험이 있음</a:t>
            </a:r>
            <a:endParaRPr lang="en-US" altLang="ko-KR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99F315-5723-49CE-94B3-C59E6D52DFD8}"/>
              </a:ext>
            </a:extLst>
          </p:cNvPr>
          <p:cNvSpPr txBox="1"/>
          <p:nvPr/>
        </p:nvSpPr>
        <p:spPr>
          <a:xfrm>
            <a:off x="5512524" y="5144275"/>
            <a:ext cx="3590892" cy="1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>
            <a:defPPr rtl="0">
              <a:defRPr lang="ko-KR"/>
            </a:defPPr>
            <a:lvl1pPr marL="171450" indent="-171450" ea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  <a:defRPr sz="1100" spc="-7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marL="0" indent="0">
              <a:buNone/>
            </a:pPr>
            <a:r>
              <a:rPr lang="ko-KR" altLang="en-US" sz="1400" b="1" dirty="0"/>
              <a:t>게시판 자동 포스팅 기능을 추가한 경우</a:t>
            </a:r>
            <a:endParaRPr lang="en-US" altLang="ko-KR" sz="1400" b="1" dirty="0"/>
          </a:p>
          <a:p>
            <a:r>
              <a:rPr lang="ko-KR" altLang="en-US" dirty="0"/>
              <a:t>수신메일이 자동으로 게시판에 저장</a:t>
            </a:r>
            <a:endParaRPr lang="en-US" altLang="ko-KR" dirty="0"/>
          </a:p>
          <a:p>
            <a:r>
              <a:rPr lang="ko-KR" altLang="en-US" dirty="0"/>
              <a:t>댓글로 담당자 지정 및 알림</a:t>
            </a:r>
            <a:endParaRPr lang="en-US" altLang="ko-KR" dirty="0"/>
          </a:p>
          <a:p>
            <a:r>
              <a:rPr lang="ko-KR" altLang="en-US" dirty="0"/>
              <a:t>처리와 회신여부 등을 댓글과 답글로 소통</a:t>
            </a:r>
            <a:endParaRPr lang="en-US" altLang="ko-KR" dirty="0"/>
          </a:p>
          <a:p>
            <a:r>
              <a:rPr lang="ko-KR" altLang="en-US" dirty="0"/>
              <a:t>유실의 위험이 없고 히스토리가 관리됨</a:t>
            </a:r>
            <a:endParaRPr lang="en-US" altLang="ko-KR" dirty="0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278948" y="269431"/>
            <a:ext cx="1533183" cy="380398"/>
          </a:xfrm>
        </p:spPr>
        <p:txBody>
          <a:bodyPr/>
          <a:lstStyle/>
          <a:p>
            <a:r>
              <a:rPr lang="ko-KR" altLang="en-US" dirty="0"/>
              <a:t>메일</a:t>
            </a:r>
          </a:p>
        </p:txBody>
      </p:sp>
      <p:sp>
        <p:nvSpPr>
          <p:cNvPr id="29" name="TextBox 83">
            <a:extLst>
              <a:ext uri="{FF2B5EF4-FFF2-40B4-BE49-F238E27FC236}">
                <a16:creationId xmlns:a16="http://schemas.microsoft.com/office/drawing/2014/main" id="{CA9EE338-7C78-46CD-ADD3-21BE0365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85356"/>
            <a:ext cx="9628354" cy="136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항상 사용하는 메일</a:t>
            </a:r>
            <a:r>
              <a:rPr lang="en-US" altLang="ko-KR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! 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기업메일은 무엇이 특별할까요</a:t>
            </a:r>
            <a:r>
              <a:rPr lang="en-US" altLang="ko-KR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?</a:t>
            </a:r>
            <a:br>
              <a:rPr lang="en-US" altLang="ko-KR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</a:b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대표메일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공용메일의 편리한 공유로 업무 공백 없애기</a:t>
            </a:r>
            <a:endParaRPr lang="en-US" altLang="ko-KR" sz="20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29" y="4315011"/>
            <a:ext cx="4614698" cy="29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5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83">
            <a:extLst>
              <a:ext uri="{FF2B5EF4-FFF2-40B4-BE49-F238E27FC236}">
                <a16:creationId xmlns:a16="http://schemas.microsoft.com/office/drawing/2014/main" id="{CA9EE338-7C78-46CD-ADD3-21BE0365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85357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무엇을 사용하든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모든 송수신 메일은 이곳에</a:t>
            </a:r>
            <a:endParaRPr lang="en-US" altLang="ko-KR" sz="20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83">
            <a:extLst>
              <a:ext uri="{FF2B5EF4-FFF2-40B4-BE49-F238E27FC236}">
                <a16:creationId xmlns:a16="http://schemas.microsoft.com/office/drawing/2014/main" id="{7DB4B495-F341-4714-BCE8-2DE185F9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" y="1503264"/>
            <a:ext cx="9628353" cy="78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웹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아웃룩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 다양한 메일 클라이언트 지원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어떤 곳에서 보내든 보낸 메일이 송신함에 저장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 시스템 송신용 메일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API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또는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SMTP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제공</a:t>
            </a:r>
          </a:p>
          <a:p>
            <a:pPr>
              <a:lnSpc>
                <a:spcPts val="1900"/>
              </a:lnSpc>
              <a:buClr>
                <a:srgbClr val="4285F4"/>
              </a:buClr>
            </a:pP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759E509-7797-49DC-A738-6441D5D2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ko-KR" altLang="en-US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42" y="2641709"/>
            <a:ext cx="60102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21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83">
            <a:extLst>
              <a:ext uri="{FF2B5EF4-FFF2-40B4-BE49-F238E27FC236}">
                <a16:creationId xmlns:a16="http://schemas.microsoft.com/office/drawing/2014/main" id="{CA9EE338-7C78-46CD-ADD3-21BE0365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85357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내부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외부메일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중요한 메일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을 구분하여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업무 효율 높이기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759E509-7797-49DC-A738-6441D5D2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ko-KR" altLang="en-US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/>
        </p:nvGraphicFramePr>
        <p:xfrm>
          <a:off x="1601923" y="1602157"/>
          <a:ext cx="6659207" cy="5662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317440" imgH="7072920" progId="">
                  <p:embed/>
                </p:oleObj>
              </mc:Choice>
              <mc:Fallback>
                <p:oleObj r:id="rId2" imgW="8317440" imgH="7072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1923" y="1602157"/>
                        <a:ext cx="6659207" cy="5662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7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83">
            <a:extLst>
              <a:ext uri="{FF2B5EF4-FFF2-40B4-BE49-F238E27FC236}">
                <a16:creationId xmlns:a16="http://schemas.microsoft.com/office/drawing/2014/main" id="{CA9EE338-7C78-46CD-ADD3-21BE0365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85357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자주 사용하는 파일은 업로드 없이 바로 첨부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</a:p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파일함으로 빠르게 첨부하고 저장하세요</a:t>
            </a:r>
            <a:r>
              <a:rPr lang="en-US" altLang="ko-KR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20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759E509-7797-49DC-A738-6441D5D2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ko-KR" altLang="en-US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83">
            <a:extLst>
              <a:ext uri="{FF2B5EF4-FFF2-40B4-BE49-F238E27FC236}">
                <a16:creationId xmlns:a16="http://schemas.microsoft.com/office/drawing/2014/main" id="{7DB4B495-F341-4714-BCE8-2DE185F9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" y="2165416"/>
            <a:ext cx="9628353" cy="78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작성 시 빠르게 첨부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메일에 첨부된 파일 보관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공유함 제공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첨부파일과 연동하여 선택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저장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공유함의 접근제어와 이력관리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89A2190-39C9-4049-96FA-1AA3FDBA3FD0}"/>
              </a:ext>
            </a:extLst>
          </p:cNvPr>
          <p:cNvGrpSpPr/>
          <p:nvPr/>
        </p:nvGrpSpPr>
        <p:grpSpPr>
          <a:xfrm>
            <a:off x="4113531" y="2341727"/>
            <a:ext cx="4422979" cy="1629065"/>
            <a:chOff x="481025" y="4403996"/>
            <a:chExt cx="4491025" cy="1846274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2CDE6A27-4403-4DA0-9F2D-96F7F192F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374" y="4418764"/>
              <a:ext cx="4441699" cy="183150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EAA7920-C044-43C8-AE8F-3D795209CB0C}"/>
                </a:ext>
              </a:extLst>
            </p:cNvPr>
            <p:cNvSpPr/>
            <p:nvPr/>
          </p:nvSpPr>
          <p:spPr>
            <a:xfrm>
              <a:off x="481025" y="4403996"/>
              <a:ext cx="4491025" cy="181583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EE44B43-96C6-4F1B-B7C2-239F0611FF0E}"/>
              </a:ext>
            </a:extLst>
          </p:cNvPr>
          <p:cNvGrpSpPr/>
          <p:nvPr/>
        </p:nvGrpSpPr>
        <p:grpSpPr>
          <a:xfrm>
            <a:off x="4999817" y="3431405"/>
            <a:ext cx="4422979" cy="786975"/>
            <a:chOff x="481025" y="6242320"/>
            <a:chExt cx="4491025" cy="891905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EC60BB0-3162-48E9-89E6-17F4553E6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374" y="6262938"/>
              <a:ext cx="4441699" cy="84017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FAD4B84C-4243-4935-A2CF-CEF4D60C1EE9}"/>
                </a:ext>
              </a:extLst>
            </p:cNvPr>
            <p:cNvSpPr/>
            <p:nvPr/>
          </p:nvSpPr>
          <p:spPr>
            <a:xfrm>
              <a:off x="481025" y="6242320"/>
              <a:ext cx="4491025" cy="891905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4E3B28F1-AAF9-4816-A609-E16832C38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54" y="5230272"/>
            <a:ext cx="8900190" cy="13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40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6F3CB79-E98C-490E-AE11-287C5FAC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82" y="2525105"/>
            <a:ext cx="6245049" cy="39921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4E6D70-53A9-4174-97B8-F611C32CC3E1}"/>
              </a:ext>
            </a:extLst>
          </p:cNvPr>
          <p:cNvSpPr txBox="1"/>
          <p:nvPr/>
        </p:nvSpPr>
        <p:spPr>
          <a:xfrm>
            <a:off x="278948" y="251527"/>
            <a:ext cx="766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83">
            <a:extLst>
              <a:ext uri="{FF2B5EF4-FFF2-40B4-BE49-F238E27FC236}">
                <a16:creationId xmlns:a16="http://schemas.microsoft.com/office/drawing/2014/main" id="{CA9EE338-7C78-46CD-ADD3-21BE0365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85357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latin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회신 요청 기능</a:t>
            </a:r>
            <a:endParaRPr lang="en-US" altLang="ko-KR" sz="2000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83">
            <a:extLst>
              <a:ext uri="{FF2B5EF4-FFF2-40B4-BE49-F238E27FC236}">
                <a16:creationId xmlns:a16="http://schemas.microsoft.com/office/drawing/2014/main" id="{7DB4B495-F341-4714-BCE8-2DE185F9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" y="1503265"/>
            <a:ext cx="9628353" cy="81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외부에서 오가는 메일은 회신이 불가능하며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내부에 대해 한정됩니다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보낸 후 답변을 받고 싶을 때 수신자한테 회신을 요청하는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회신요청에 체크를 해서 보내면 수신자는 메일 목록에서                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으로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표시된 메일을 확인할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E92E675-9202-44BE-ABBB-0DA6561DD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802" y="2026826"/>
            <a:ext cx="656747" cy="277065"/>
          </a:xfrm>
          <a:prstGeom prst="rect">
            <a:avLst/>
          </a:prstGeom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37F9DDF-81EF-4391-9F99-B1B2B86EB2EB}"/>
              </a:ext>
            </a:extLst>
          </p:cNvPr>
          <p:cNvSpPr/>
          <p:nvPr/>
        </p:nvSpPr>
        <p:spPr>
          <a:xfrm>
            <a:off x="4280374" y="5508529"/>
            <a:ext cx="500181" cy="155893"/>
          </a:xfrm>
          <a:prstGeom prst="round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84C0967C-33DF-4537-9B56-608A224C4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7142" y="3058591"/>
            <a:ext cx="2436849" cy="446228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15EA297-0E0D-44C5-A76B-228EE6C3C002}"/>
              </a:ext>
            </a:extLst>
          </p:cNvPr>
          <p:cNvSpPr/>
          <p:nvPr/>
        </p:nvSpPr>
        <p:spPr>
          <a:xfrm>
            <a:off x="7531100" y="6727825"/>
            <a:ext cx="1435100" cy="212725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726DB2B-5BCA-44DF-B0A9-9E6C7E3E8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1383" y="3301404"/>
            <a:ext cx="1740512" cy="3801071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AC53854C-2D98-4AA2-A9A1-3FC508A2B723}"/>
              </a:ext>
            </a:extLst>
          </p:cNvPr>
          <p:cNvSpPr/>
          <p:nvPr/>
        </p:nvSpPr>
        <p:spPr>
          <a:xfrm>
            <a:off x="7565232" y="4176245"/>
            <a:ext cx="202406" cy="88573"/>
          </a:xfrm>
          <a:prstGeom prst="round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7F033DB-5772-49FF-8F4A-FF122A9B4E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1383" y="3348457"/>
            <a:ext cx="1740692" cy="601145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90A28F80-CC38-4338-8EBC-BC2A35ACCF69}"/>
              </a:ext>
            </a:extLst>
          </p:cNvPr>
          <p:cNvSpPr/>
          <p:nvPr/>
        </p:nvSpPr>
        <p:spPr>
          <a:xfrm>
            <a:off x="7536578" y="6727825"/>
            <a:ext cx="1436765" cy="190500"/>
          </a:xfrm>
          <a:prstGeom prst="rect">
            <a:avLst/>
          </a:prstGeom>
          <a:solidFill>
            <a:srgbClr val="538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래픽 21">
            <a:extLst>
              <a:ext uri="{FF2B5EF4-FFF2-40B4-BE49-F238E27FC236}">
                <a16:creationId xmlns:a16="http://schemas.microsoft.com/office/drawing/2014/main" id="{413720C6-05FC-4161-898D-FE07D05BA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17783" y="3221438"/>
            <a:ext cx="1994495" cy="398898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0A9CEBC-D833-4F72-BACC-15BB431692C2}"/>
              </a:ext>
            </a:extLst>
          </p:cNvPr>
          <p:cNvSpPr/>
          <p:nvPr/>
        </p:nvSpPr>
        <p:spPr>
          <a:xfrm>
            <a:off x="1835944" y="4424363"/>
            <a:ext cx="401587" cy="13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5629746-767B-4EAE-B490-A892DD9A3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6842" y="4386263"/>
            <a:ext cx="348737" cy="2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35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91E1B6C9-D29B-41C3-AC45-0C3503C95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82" y="2525105"/>
            <a:ext cx="6245049" cy="39921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4E6D70-53A9-4174-97B8-F611C32CC3E1}"/>
              </a:ext>
            </a:extLst>
          </p:cNvPr>
          <p:cNvSpPr txBox="1"/>
          <p:nvPr/>
        </p:nvSpPr>
        <p:spPr>
          <a:xfrm>
            <a:off x="278948" y="251527"/>
            <a:ext cx="766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83">
            <a:extLst>
              <a:ext uri="{FF2B5EF4-FFF2-40B4-BE49-F238E27FC236}">
                <a16:creationId xmlns:a16="http://schemas.microsoft.com/office/drawing/2014/main" id="{CA9EE338-7C78-46CD-ADD3-21BE0365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85357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latin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예약발송 및 발송지연</a:t>
            </a:r>
            <a:endParaRPr lang="en-US" altLang="ko-KR" sz="2000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83">
            <a:extLst>
              <a:ext uri="{FF2B5EF4-FFF2-40B4-BE49-F238E27FC236}">
                <a16:creationId xmlns:a16="http://schemas.microsoft.com/office/drawing/2014/main" id="{7DB4B495-F341-4714-BCE8-2DE185F9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" y="1503265"/>
            <a:ext cx="9628353" cy="81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보낸 뒤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빼먹었네 하는 경우가 종종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이럴 때를 대비해서 지연발송 기능이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 설정해준 시간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후 발송이 되어 지는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실수를 줄이고 안정감 있는 업무가 가능해집니다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DEA80FF-86C5-4244-919E-5A7424226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94" y="2525105"/>
            <a:ext cx="6406873" cy="39921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1282FACF-3BE2-4F64-A080-55657BB73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6682" y="3066211"/>
            <a:ext cx="2436849" cy="4462282"/>
          </a:xfrm>
          <a:prstGeom prst="rect">
            <a:avLst/>
          </a:prstGeom>
        </p:spPr>
      </p:pic>
      <p:pic>
        <p:nvPicPr>
          <p:cNvPr id="18" name="그림 17" descr="텍스트이(가) 표시된 사진&#10;&#10;자동 생성된 설명">
            <a:extLst>
              <a:ext uri="{FF2B5EF4-FFF2-40B4-BE49-F238E27FC236}">
                <a16:creationId xmlns:a16="http://schemas.microsoft.com/office/drawing/2014/main" id="{F6CBFE89-6CA1-4AF4-BEA9-8E5E702097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69" y="3347372"/>
            <a:ext cx="1740512" cy="3766907"/>
          </a:xfrm>
          <a:prstGeom prst="rect">
            <a:avLst/>
          </a:prstGeom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7BD19C13-66F9-4DF0-B005-33B14C2DD0C0}"/>
              </a:ext>
            </a:extLst>
          </p:cNvPr>
          <p:cNvSpPr/>
          <p:nvPr/>
        </p:nvSpPr>
        <p:spPr>
          <a:xfrm>
            <a:off x="2393809" y="5116026"/>
            <a:ext cx="2246454" cy="389424"/>
          </a:xfrm>
          <a:prstGeom prst="round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29987A9-EB34-4465-BE9E-6146D12580B3}"/>
              </a:ext>
            </a:extLst>
          </p:cNvPr>
          <p:cNvSpPr/>
          <p:nvPr/>
        </p:nvSpPr>
        <p:spPr>
          <a:xfrm>
            <a:off x="7590373" y="6745604"/>
            <a:ext cx="1436765" cy="190500"/>
          </a:xfrm>
          <a:prstGeom prst="rect">
            <a:avLst/>
          </a:prstGeom>
          <a:solidFill>
            <a:srgbClr val="538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383372B-20CE-41D0-BBB0-6965927BB9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45" t="1461" r="4540" b="1952"/>
          <a:stretch/>
        </p:blipFill>
        <p:spPr>
          <a:xfrm>
            <a:off x="4719311" y="5117711"/>
            <a:ext cx="486000" cy="165600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74828F71-AA55-40A9-8188-AF9F21FDBA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17" y="3353537"/>
            <a:ext cx="1732811" cy="3750240"/>
          </a:xfrm>
          <a:prstGeom prst="rect">
            <a:avLst/>
          </a:prstGeom>
        </p:spPr>
      </p:pic>
      <p:pic>
        <p:nvPicPr>
          <p:cNvPr id="19" name="그래픽 21">
            <a:extLst>
              <a:ext uri="{FF2B5EF4-FFF2-40B4-BE49-F238E27FC236}">
                <a16:creationId xmlns:a16="http://schemas.microsoft.com/office/drawing/2014/main" id="{0135AADB-796B-4FAF-90CD-DB2334064C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51751" y="3236519"/>
            <a:ext cx="1987711" cy="3975419"/>
          </a:xfrm>
          <a:prstGeom prst="rect">
            <a:avLst/>
          </a:prstGeom>
        </p:spPr>
      </p:pic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6BB349A6-439F-47D6-9189-BD915A0BD689}"/>
              </a:ext>
            </a:extLst>
          </p:cNvPr>
          <p:cNvSpPr/>
          <p:nvPr/>
        </p:nvSpPr>
        <p:spPr>
          <a:xfrm>
            <a:off x="7365861" y="5464174"/>
            <a:ext cx="1266647" cy="169513"/>
          </a:xfrm>
          <a:prstGeom prst="round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624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24E6D70-53A9-4174-97B8-F611C32CC3E1}"/>
              </a:ext>
            </a:extLst>
          </p:cNvPr>
          <p:cNvSpPr txBox="1"/>
          <p:nvPr/>
        </p:nvSpPr>
        <p:spPr>
          <a:xfrm>
            <a:off x="278948" y="251527"/>
            <a:ext cx="766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83">
            <a:extLst>
              <a:ext uri="{FF2B5EF4-FFF2-40B4-BE49-F238E27FC236}">
                <a16:creationId xmlns:a16="http://schemas.microsoft.com/office/drawing/2014/main" id="{CA9EE338-7C78-46CD-ADD3-21BE0365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85357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latin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스팸 메일 차단 기본제공</a:t>
            </a:r>
            <a:endParaRPr lang="en-US" altLang="ko-KR" sz="2000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83">
            <a:extLst>
              <a:ext uri="{FF2B5EF4-FFF2-40B4-BE49-F238E27FC236}">
                <a16:creationId xmlns:a16="http://schemas.microsoft.com/office/drawing/2014/main" id="{7DB4B495-F341-4714-BCE8-2DE185F9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" y="1503265"/>
            <a:ext cx="9628353" cy="81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스팸</a:t>
            </a:r>
            <a:r>
              <a:rPr lang="ko-KR" altLang="en-US" sz="1100" dirty="0"/>
              <a:t> 및 악성코드 메일을 차단하고 이를 통해 안정된 서비스를 제공 합니다</a:t>
            </a:r>
            <a:r>
              <a:rPr lang="en-US" altLang="ko-KR" sz="1100" dirty="0"/>
              <a:t>. </a:t>
            </a:r>
            <a:br>
              <a:rPr lang="ko-KR" altLang="en-US" sz="1100" dirty="0"/>
            </a:br>
            <a:r>
              <a:rPr lang="en-US" altLang="ko-KR" sz="1100" dirty="0"/>
              <a:t>(</a:t>
            </a:r>
            <a:r>
              <a:rPr lang="ko-KR" altLang="en-US" sz="1100" dirty="0" err="1"/>
              <a:t>스팸통제</a:t>
            </a:r>
            <a:r>
              <a:rPr lang="en-US" altLang="ko-KR" sz="1100" dirty="0"/>
              <a:t>, </a:t>
            </a:r>
            <a:r>
              <a:rPr lang="ko-KR" altLang="en-US" sz="1100" dirty="0"/>
              <a:t>악성코드차단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랜섬웨어</a:t>
            </a:r>
            <a:r>
              <a:rPr lang="ko-KR" altLang="en-US" sz="1100" dirty="0"/>
              <a:t> 대응필터 지원</a:t>
            </a:r>
            <a:r>
              <a:rPr lang="en-US" altLang="ko-KR" sz="1100" dirty="0"/>
              <a:t>)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/>
              <a:t>일별 </a:t>
            </a:r>
            <a:r>
              <a:rPr lang="ko-KR" altLang="en-US" sz="1100" dirty="0" err="1"/>
              <a:t>스팸차단</a:t>
            </a:r>
            <a:r>
              <a:rPr lang="ko-KR" altLang="en-US" sz="1100"/>
              <a:t> 보고서 메일 제공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A63E0DA-FB58-EAFC-DDB0-8651E8EFA0B0}"/>
              </a:ext>
            </a:extLst>
          </p:cNvPr>
          <p:cNvGrpSpPr/>
          <p:nvPr/>
        </p:nvGrpSpPr>
        <p:grpSpPr>
          <a:xfrm>
            <a:off x="1599100" y="2662295"/>
            <a:ext cx="7299093" cy="4067432"/>
            <a:chOff x="1618765" y="2951401"/>
            <a:chExt cx="6948720" cy="3872186"/>
          </a:xfrm>
        </p:grpSpPr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38FFCD37-D6FC-59AB-26D9-1B573B45A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18765" y="2951401"/>
              <a:ext cx="6948720" cy="3872186"/>
            </a:xfrm>
            <a:prstGeom prst="rect">
              <a:avLst/>
            </a:prstGeom>
          </p:spPr>
        </p:pic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08043077-9381-CEC8-92F6-6C692E886952}"/>
                </a:ext>
              </a:extLst>
            </p:cNvPr>
            <p:cNvGrpSpPr/>
            <p:nvPr/>
          </p:nvGrpSpPr>
          <p:grpSpPr>
            <a:xfrm>
              <a:off x="5277362" y="4069627"/>
              <a:ext cx="2472814" cy="1222884"/>
              <a:chOff x="2207351" y="1773391"/>
              <a:chExt cx="7360472" cy="3639984"/>
            </a:xfrm>
          </p:grpSpPr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3B4F0126-F84A-60FA-51C2-16A5B01E2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7351" y="1773391"/>
                <a:ext cx="7360472" cy="3639984"/>
              </a:xfrm>
              <a:prstGeom prst="rect">
                <a:avLst/>
              </a:prstGeom>
              <a:ln w="3175">
                <a:noFill/>
              </a:ln>
            </p:spPr>
          </p:pic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id="{2F10597E-370D-3815-8908-4C182E4A1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4747" y="3416604"/>
                <a:ext cx="5906726" cy="762861"/>
              </a:xfrm>
              <a:prstGeom prst="rect">
                <a:avLst/>
              </a:prstGeom>
            </p:spPr>
          </p:pic>
        </p:grp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74F3704A-C3F3-0B29-7DDE-1144C5A20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78299" y="4278821"/>
              <a:ext cx="2498611" cy="1236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017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3">
            <a:extLst>
              <a:ext uri="{FF2B5EF4-FFF2-40B4-BE49-F238E27FC236}">
                <a16:creationId xmlns:a16="http://schemas.microsoft.com/office/drawing/2014/main" id="{7DB4B495-F341-4714-BCE8-2DE185F9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" y="1503265"/>
            <a:ext cx="9628353" cy="174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자세한 송수신 로그를 기록하고 문제 발생 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1:1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분석하여 원인을 찾습니다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하단에 기업 전체에 적용되는 보안문구를 삽입하여 법적인 보호를 받을 수 있도록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4E6D70-53A9-4174-97B8-F611C32CC3E1}"/>
              </a:ext>
            </a:extLst>
          </p:cNvPr>
          <p:cNvSpPr txBox="1"/>
          <p:nvPr/>
        </p:nvSpPr>
        <p:spPr>
          <a:xfrm>
            <a:off x="278948" y="251527"/>
            <a:ext cx="766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83">
            <a:extLst>
              <a:ext uri="{FF2B5EF4-FFF2-40B4-BE49-F238E27FC236}">
                <a16:creationId xmlns:a16="http://schemas.microsoft.com/office/drawing/2014/main" id="{CA9EE338-7C78-46CD-ADD3-21BE0365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85357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 </a:t>
            </a:r>
            <a:r>
              <a:rPr lang="ko-KR" altLang="en-US" sz="2000" b="1" spc="-70" dirty="0" err="1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한통의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무게와 가치를 소중히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신뢰도 높은 서비스 제공  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로그분석</a:t>
            </a:r>
            <a:endParaRPr lang="en-US" altLang="ko-KR" sz="2000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2179E2B-526C-444E-BAC4-3B349152E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57" y="2049988"/>
            <a:ext cx="6053728" cy="181699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A94B399-FA19-4995-BF7C-66E10EB22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57" y="4906237"/>
            <a:ext cx="6052828" cy="18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5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D9B36913-08F4-4F26-83B4-DCDB3E641F37}"/>
              </a:ext>
            </a:extLst>
          </p:cNvPr>
          <p:cNvSpPr/>
          <p:nvPr/>
        </p:nvSpPr>
        <p:spPr>
          <a:xfrm>
            <a:off x="0" y="0"/>
            <a:ext cx="10058400" cy="96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D38AAE-3EF6-4CFF-8164-AA0F76B3D4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02336" y="0"/>
            <a:ext cx="9656064" cy="777240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808559" y="2519404"/>
            <a:ext cx="4317426" cy="3437095"/>
            <a:chOff x="808559" y="2498854"/>
            <a:chExt cx="4317426" cy="343709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BD8466-74CF-4E68-8960-47320D3C35D2}"/>
                </a:ext>
              </a:extLst>
            </p:cNvPr>
            <p:cNvSpPr txBox="1"/>
            <p:nvPr/>
          </p:nvSpPr>
          <p:spPr>
            <a:xfrm>
              <a:off x="1309755" y="2498854"/>
              <a:ext cx="1050288" cy="2052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회사소개</a:t>
              </a:r>
              <a:endPara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ct val="250000"/>
                </a:lnSpc>
              </a:pP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기능소개</a:t>
              </a:r>
              <a:endPara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ct val="250000"/>
                </a:lnSpc>
              </a:pPr>
              <a:r>
                <a:rPr lang="ko-KR" altLang="en-US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모바일앱</a:t>
              </a:r>
              <a:endPara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35F4AD-1005-4F9B-8AAD-D5B7E38B83C2}"/>
                </a:ext>
              </a:extLst>
            </p:cNvPr>
            <p:cNvSpPr txBox="1"/>
            <p:nvPr/>
          </p:nvSpPr>
          <p:spPr>
            <a:xfrm>
              <a:off x="808559" y="2498854"/>
              <a:ext cx="463588" cy="216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altLang="ko-KR" b="1" dirty="0">
                  <a:solidFill>
                    <a:srgbClr val="4275F4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01</a:t>
              </a:r>
            </a:p>
            <a:p>
              <a:pPr>
                <a:lnSpc>
                  <a:spcPct val="250000"/>
                </a:lnSpc>
              </a:pPr>
              <a:r>
                <a:rPr lang="en-US" altLang="ko-KR" b="1" dirty="0">
                  <a:solidFill>
                    <a:srgbClr val="4275F4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02</a:t>
              </a:r>
            </a:p>
            <a:p>
              <a:pPr>
                <a:lnSpc>
                  <a:spcPct val="250000"/>
                </a:lnSpc>
              </a:pPr>
              <a:r>
                <a:rPr lang="en-US" altLang="ko-KR" b="1" dirty="0">
                  <a:solidFill>
                    <a:srgbClr val="4275F4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03</a:t>
              </a: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3293975" y="2498854"/>
              <a:ext cx="1832010" cy="3437095"/>
              <a:chOff x="3797409" y="2498854"/>
              <a:chExt cx="1832010" cy="343709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C9495-64F6-4900-9055-47E51E328673}"/>
                  </a:ext>
                </a:extLst>
              </p:cNvPr>
              <p:cNvSpPr txBox="1"/>
              <p:nvPr/>
            </p:nvSpPr>
            <p:spPr>
              <a:xfrm>
                <a:off x="4298605" y="2498854"/>
                <a:ext cx="1330814" cy="3437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강력한 보안</a:t>
                </a:r>
                <a:endPara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250000"/>
                  </a:lnSpc>
                </a:pPr>
                <a:r>
                  <a: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고객지원</a:t>
                </a:r>
                <a:endPara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250000"/>
                  </a:lnSpc>
                </a:pPr>
                <a:endPara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250000"/>
                  </a:lnSpc>
                </a:pPr>
                <a:endPara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250000"/>
                  </a:lnSpc>
                </a:pPr>
                <a:endPara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905E55-3426-4346-892E-C531C252BF98}"/>
                  </a:ext>
                </a:extLst>
              </p:cNvPr>
              <p:cNvSpPr txBox="1"/>
              <p:nvPr/>
            </p:nvSpPr>
            <p:spPr>
              <a:xfrm>
                <a:off x="3797409" y="2498854"/>
                <a:ext cx="463588" cy="1359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en-US" altLang="ko-KR" b="1" dirty="0">
                    <a:solidFill>
                      <a:srgbClr val="4275F4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04</a:t>
                </a:r>
              </a:p>
              <a:p>
                <a:pPr>
                  <a:lnSpc>
                    <a:spcPct val="250000"/>
                  </a:lnSpc>
                </a:pPr>
                <a:r>
                  <a:rPr lang="en-US" altLang="ko-KR" b="1" dirty="0">
                    <a:solidFill>
                      <a:srgbClr val="4275F4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05</a:t>
                </a:r>
              </a:p>
            </p:txBody>
          </p:sp>
        </p:grpSp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713A43A-4E1E-4D54-A8FC-E3D0616AFBBE}"/>
              </a:ext>
            </a:extLst>
          </p:cNvPr>
          <p:cNvSpPr/>
          <p:nvPr/>
        </p:nvSpPr>
        <p:spPr>
          <a:xfrm>
            <a:off x="874273" y="1448107"/>
            <a:ext cx="1655588" cy="88120"/>
          </a:xfrm>
          <a:prstGeom prst="rect">
            <a:avLst/>
          </a:prstGeom>
          <a:solidFill>
            <a:srgbClr val="4285F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00"/>
              </a:lnSpc>
            </a:pPr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777B6-F4EF-43FA-AD4E-5E9149154052}"/>
              </a:ext>
            </a:extLst>
          </p:cNvPr>
          <p:cNvSpPr txBox="1"/>
          <p:nvPr/>
        </p:nvSpPr>
        <p:spPr>
          <a:xfrm>
            <a:off x="809188" y="1201992"/>
            <a:ext cx="1792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3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Contents</a:t>
            </a:r>
            <a:endParaRPr lang="ko-KR" altLang="en-US" sz="3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0175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직사각형 130">
            <a:extLst>
              <a:ext uri="{FF2B5EF4-FFF2-40B4-BE49-F238E27FC236}">
                <a16:creationId xmlns:a16="http://schemas.microsoft.com/office/drawing/2014/main" id="{1ECCBC32-4984-4222-9FED-070C9A188E95}"/>
              </a:ext>
            </a:extLst>
          </p:cNvPr>
          <p:cNvSpPr/>
          <p:nvPr/>
        </p:nvSpPr>
        <p:spPr>
          <a:xfrm>
            <a:off x="0" y="1485900"/>
            <a:ext cx="10058400" cy="628649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사각형: 둥근 모서리 7">
            <a:extLst>
              <a:ext uri="{FF2B5EF4-FFF2-40B4-BE49-F238E27FC236}">
                <a16:creationId xmlns:a16="http://schemas.microsoft.com/office/drawing/2014/main" id="{8716A95C-0998-4AC7-9E8A-006508950519}"/>
              </a:ext>
            </a:extLst>
          </p:cNvPr>
          <p:cNvSpPr/>
          <p:nvPr/>
        </p:nvSpPr>
        <p:spPr>
          <a:xfrm>
            <a:off x="792676" y="1698485"/>
            <a:ext cx="2019166" cy="1769165"/>
          </a:xfrm>
          <a:prstGeom prst="roundRect">
            <a:avLst>
              <a:gd name="adj" fmla="val 37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사각형: 둥근 모서리 14">
            <a:extLst>
              <a:ext uri="{FF2B5EF4-FFF2-40B4-BE49-F238E27FC236}">
                <a16:creationId xmlns:a16="http://schemas.microsoft.com/office/drawing/2014/main" id="{73EC7F6F-536A-4584-B0A5-F4E5C2777BD7}"/>
              </a:ext>
            </a:extLst>
          </p:cNvPr>
          <p:cNvSpPr/>
          <p:nvPr/>
        </p:nvSpPr>
        <p:spPr>
          <a:xfrm>
            <a:off x="792676" y="3596859"/>
            <a:ext cx="2019166" cy="1769165"/>
          </a:xfrm>
          <a:prstGeom prst="roundRect">
            <a:avLst>
              <a:gd name="adj" fmla="val 37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사각형: 둥근 모서리 15">
            <a:extLst>
              <a:ext uri="{FF2B5EF4-FFF2-40B4-BE49-F238E27FC236}">
                <a16:creationId xmlns:a16="http://schemas.microsoft.com/office/drawing/2014/main" id="{26416116-69D4-4B4D-9D91-A73A001BA151}"/>
              </a:ext>
            </a:extLst>
          </p:cNvPr>
          <p:cNvSpPr/>
          <p:nvPr/>
        </p:nvSpPr>
        <p:spPr>
          <a:xfrm>
            <a:off x="792676" y="5495233"/>
            <a:ext cx="2019166" cy="1849921"/>
          </a:xfrm>
          <a:prstGeom prst="roundRect">
            <a:avLst>
              <a:gd name="adj" fmla="val 37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사각형: 둥근 모서리 16">
            <a:extLst>
              <a:ext uri="{FF2B5EF4-FFF2-40B4-BE49-F238E27FC236}">
                <a16:creationId xmlns:a16="http://schemas.microsoft.com/office/drawing/2014/main" id="{165842BC-F22B-4734-BED3-8096B26859E2}"/>
              </a:ext>
            </a:extLst>
          </p:cNvPr>
          <p:cNvSpPr/>
          <p:nvPr/>
        </p:nvSpPr>
        <p:spPr>
          <a:xfrm>
            <a:off x="2939528" y="1698485"/>
            <a:ext cx="2019166" cy="1769165"/>
          </a:xfrm>
          <a:prstGeom prst="roundRect">
            <a:avLst>
              <a:gd name="adj" fmla="val 37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사각형: 둥근 모서리 17">
            <a:extLst>
              <a:ext uri="{FF2B5EF4-FFF2-40B4-BE49-F238E27FC236}">
                <a16:creationId xmlns:a16="http://schemas.microsoft.com/office/drawing/2014/main" id="{87D0B854-FB34-499D-A489-A60E29B8F45F}"/>
              </a:ext>
            </a:extLst>
          </p:cNvPr>
          <p:cNvSpPr/>
          <p:nvPr/>
        </p:nvSpPr>
        <p:spPr>
          <a:xfrm>
            <a:off x="2939528" y="3596859"/>
            <a:ext cx="2019166" cy="1769165"/>
          </a:xfrm>
          <a:prstGeom prst="roundRect">
            <a:avLst>
              <a:gd name="adj" fmla="val 37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사각형: 둥근 모서리 18">
            <a:extLst>
              <a:ext uri="{FF2B5EF4-FFF2-40B4-BE49-F238E27FC236}">
                <a16:creationId xmlns:a16="http://schemas.microsoft.com/office/drawing/2014/main" id="{ADFFD528-AE0E-447B-8985-6B0A93457B5D}"/>
              </a:ext>
            </a:extLst>
          </p:cNvPr>
          <p:cNvSpPr/>
          <p:nvPr/>
        </p:nvSpPr>
        <p:spPr>
          <a:xfrm>
            <a:off x="2939528" y="5495233"/>
            <a:ext cx="2019166" cy="1849921"/>
          </a:xfrm>
          <a:prstGeom prst="roundRect">
            <a:avLst>
              <a:gd name="adj" fmla="val 37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사각형: 둥근 모서리 19">
            <a:extLst>
              <a:ext uri="{FF2B5EF4-FFF2-40B4-BE49-F238E27FC236}">
                <a16:creationId xmlns:a16="http://schemas.microsoft.com/office/drawing/2014/main" id="{94C61E54-50B8-4DB6-91CB-D10BFF0B3A07}"/>
              </a:ext>
            </a:extLst>
          </p:cNvPr>
          <p:cNvSpPr/>
          <p:nvPr/>
        </p:nvSpPr>
        <p:spPr>
          <a:xfrm>
            <a:off x="5086380" y="1698485"/>
            <a:ext cx="2019166" cy="1769165"/>
          </a:xfrm>
          <a:prstGeom prst="roundRect">
            <a:avLst>
              <a:gd name="adj" fmla="val 37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사각형: 둥근 모서리 20">
            <a:extLst>
              <a:ext uri="{FF2B5EF4-FFF2-40B4-BE49-F238E27FC236}">
                <a16:creationId xmlns:a16="http://schemas.microsoft.com/office/drawing/2014/main" id="{26AD5A0E-9B73-48CF-867C-D11C0254C39F}"/>
              </a:ext>
            </a:extLst>
          </p:cNvPr>
          <p:cNvSpPr/>
          <p:nvPr/>
        </p:nvSpPr>
        <p:spPr>
          <a:xfrm>
            <a:off x="5086380" y="3596859"/>
            <a:ext cx="2019166" cy="1769165"/>
          </a:xfrm>
          <a:prstGeom prst="roundRect">
            <a:avLst>
              <a:gd name="adj" fmla="val 37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사각형: 둥근 모서리 21">
            <a:extLst>
              <a:ext uri="{FF2B5EF4-FFF2-40B4-BE49-F238E27FC236}">
                <a16:creationId xmlns:a16="http://schemas.microsoft.com/office/drawing/2014/main" id="{1AC0F130-814A-49DF-B617-FA61CBFBE0E8}"/>
              </a:ext>
            </a:extLst>
          </p:cNvPr>
          <p:cNvSpPr/>
          <p:nvPr/>
        </p:nvSpPr>
        <p:spPr>
          <a:xfrm>
            <a:off x="5086380" y="5495233"/>
            <a:ext cx="2019166" cy="1849921"/>
          </a:xfrm>
          <a:prstGeom prst="roundRect">
            <a:avLst>
              <a:gd name="adj" fmla="val 37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사각형: 둥근 모서리 22">
            <a:extLst>
              <a:ext uri="{FF2B5EF4-FFF2-40B4-BE49-F238E27FC236}">
                <a16:creationId xmlns:a16="http://schemas.microsoft.com/office/drawing/2014/main" id="{820EB97B-2BCB-4306-9969-29FC8E08AB79}"/>
              </a:ext>
            </a:extLst>
          </p:cNvPr>
          <p:cNvSpPr/>
          <p:nvPr/>
        </p:nvSpPr>
        <p:spPr>
          <a:xfrm>
            <a:off x="7233232" y="1698485"/>
            <a:ext cx="2019166" cy="1769165"/>
          </a:xfrm>
          <a:prstGeom prst="roundRect">
            <a:avLst>
              <a:gd name="adj" fmla="val 37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사각형: 둥근 모서리 23">
            <a:extLst>
              <a:ext uri="{FF2B5EF4-FFF2-40B4-BE49-F238E27FC236}">
                <a16:creationId xmlns:a16="http://schemas.microsoft.com/office/drawing/2014/main" id="{E57369EA-9D1E-4C5A-9855-BC5EF87E4150}"/>
              </a:ext>
            </a:extLst>
          </p:cNvPr>
          <p:cNvSpPr/>
          <p:nvPr/>
        </p:nvSpPr>
        <p:spPr>
          <a:xfrm>
            <a:off x="7233232" y="3596859"/>
            <a:ext cx="2019166" cy="1769165"/>
          </a:xfrm>
          <a:prstGeom prst="roundRect">
            <a:avLst>
              <a:gd name="adj" fmla="val 37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사각형: 둥근 모서리 24">
            <a:extLst>
              <a:ext uri="{FF2B5EF4-FFF2-40B4-BE49-F238E27FC236}">
                <a16:creationId xmlns:a16="http://schemas.microsoft.com/office/drawing/2014/main" id="{30C2EB66-C417-42C8-852B-68A71C8F59FC}"/>
              </a:ext>
            </a:extLst>
          </p:cNvPr>
          <p:cNvSpPr/>
          <p:nvPr/>
        </p:nvSpPr>
        <p:spPr>
          <a:xfrm>
            <a:off x="7233232" y="5495233"/>
            <a:ext cx="2019166" cy="1849921"/>
          </a:xfrm>
          <a:prstGeom prst="roundRect">
            <a:avLst>
              <a:gd name="adj" fmla="val 37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ACECCA-6ACD-4C7B-9B4C-7D234EBD43E4}"/>
              </a:ext>
            </a:extLst>
          </p:cNvPr>
          <p:cNvSpPr txBox="1"/>
          <p:nvPr/>
        </p:nvSpPr>
        <p:spPr>
          <a:xfrm>
            <a:off x="1035448" y="2622467"/>
            <a:ext cx="1468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손 쉬운 수신자 지정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B5F192-E375-401C-9C32-8E9D0FDC7320}"/>
              </a:ext>
            </a:extLst>
          </p:cNvPr>
          <p:cNvSpPr txBox="1"/>
          <p:nvPr/>
        </p:nvSpPr>
        <p:spPr>
          <a:xfrm>
            <a:off x="1016212" y="2894106"/>
            <a:ext cx="1507144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webmail </a:t>
            </a: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등록된 계정과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주소록에 등록된 이름을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입력하여 수신자를 쉽게 지정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B0F75535-9D5B-4CAD-AF6C-867FF6632276}"/>
              </a:ext>
            </a:extLst>
          </p:cNvPr>
          <p:cNvSpPr/>
          <p:nvPr/>
        </p:nvSpPr>
        <p:spPr>
          <a:xfrm>
            <a:off x="1215554" y="1914914"/>
            <a:ext cx="1160902" cy="214688"/>
          </a:xfrm>
          <a:prstGeom prst="rect">
            <a:avLst/>
          </a:prstGeom>
          <a:solidFill>
            <a:schemeClr val="bg1"/>
          </a:solidFill>
          <a:ln>
            <a:solidFill>
              <a:srgbClr val="428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2" name="사각형: 둥근 모서리 28">
            <a:extLst>
              <a:ext uri="{FF2B5EF4-FFF2-40B4-BE49-F238E27FC236}">
                <a16:creationId xmlns:a16="http://schemas.microsoft.com/office/drawing/2014/main" id="{9B24622E-5408-49B9-A94A-53C0F5236B78}"/>
              </a:ext>
            </a:extLst>
          </p:cNvPr>
          <p:cNvSpPr/>
          <p:nvPr/>
        </p:nvSpPr>
        <p:spPr>
          <a:xfrm>
            <a:off x="1219959" y="2149855"/>
            <a:ext cx="1154907" cy="420512"/>
          </a:xfrm>
          <a:prstGeom prst="roundRect">
            <a:avLst>
              <a:gd name="adj" fmla="val 5860"/>
            </a:avLst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3" name="사각형: 둥근 모서리 29">
            <a:extLst>
              <a:ext uri="{FF2B5EF4-FFF2-40B4-BE49-F238E27FC236}">
                <a16:creationId xmlns:a16="http://schemas.microsoft.com/office/drawing/2014/main" id="{A84C512E-F8A3-4915-8BB1-178BF9015E46}"/>
              </a:ext>
            </a:extLst>
          </p:cNvPr>
          <p:cNvSpPr/>
          <p:nvPr/>
        </p:nvSpPr>
        <p:spPr>
          <a:xfrm>
            <a:off x="1219959" y="2123762"/>
            <a:ext cx="1154907" cy="210992"/>
          </a:xfrm>
          <a:prstGeom prst="roundRect">
            <a:avLst>
              <a:gd name="adj" fmla="val 586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4" name="그래픽 30">
            <a:extLst>
              <a:ext uri="{FF2B5EF4-FFF2-40B4-BE49-F238E27FC236}">
                <a16:creationId xmlns:a16="http://schemas.microsoft.com/office/drawing/2014/main" id="{8460A865-3FFE-4128-93CA-9240B7745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0724" y="2200955"/>
            <a:ext cx="95399" cy="7156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0A1753A-20AD-4F31-8956-C7B3C0920284}"/>
              </a:ext>
            </a:extLst>
          </p:cNvPr>
          <p:cNvSpPr txBox="1"/>
          <p:nvPr/>
        </p:nvSpPr>
        <p:spPr>
          <a:xfrm>
            <a:off x="3106898" y="2622467"/>
            <a:ext cx="1681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첨부링크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대용량 메일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A84F74-E4A0-4120-B5C1-B9FB5295E8FD}"/>
              </a:ext>
            </a:extLst>
          </p:cNvPr>
          <p:cNvSpPr txBox="1"/>
          <p:nvPr/>
        </p:nvSpPr>
        <p:spPr>
          <a:xfrm>
            <a:off x="3142966" y="2894106"/>
            <a:ext cx="1609736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</a:t>
            </a:r>
            <a:r>
              <a:rPr lang="ko-KR" altLang="en-US" sz="8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발송시</a:t>
            </a: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첨부파일을 서버에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별도 보관하여 수신자에게는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별도 다운로드 링크를 제공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A3E787-E8DC-4613-AECE-733CFA36CDBE}"/>
              </a:ext>
            </a:extLst>
          </p:cNvPr>
          <p:cNvSpPr txBox="1"/>
          <p:nvPr/>
        </p:nvSpPr>
        <p:spPr>
          <a:xfrm>
            <a:off x="5547350" y="2622467"/>
            <a:ext cx="1093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삭제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976BA6-F554-4E01-A1AB-C3F28D0BC8EA}"/>
              </a:ext>
            </a:extLst>
          </p:cNvPr>
          <p:cNvSpPr txBox="1"/>
          <p:nvPr/>
        </p:nvSpPr>
        <p:spPr>
          <a:xfrm>
            <a:off x="5237971" y="2894106"/>
            <a:ext cx="1712327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수신된 메일의 첨부파일만 별도로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 기능을 제공하여 불필요한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용량을 조절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91D3C7-6E35-4F6E-88B2-B12FD456955F}"/>
              </a:ext>
            </a:extLst>
          </p:cNvPr>
          <p:cNvSpPr txBox="1"/>
          <p:nvPr/>
        </p:nvSpPr>
        <p:spPr>
          <a:xfrm>
            <a:off x="7587174" y="2622467"/>
            <a:ext cx="1281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손 쉬운 파일첨부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1C769D-E5EF-48DC-B730-180B799FB24A}"/>
              </a:ext>
            </a:extLst>
          </p:cNvPr>
          <p:cNvSpPr txBox="1"/>
          <p:nvPr/>
        </p:nvSpPr>
        <p:spPr>
          <a:xfrm>
            <a:off x="7355539" y="2894106"/>
            <a:ext cx="1744388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드래그 앤 드롭</a:t>
            </a:r>
            <a:r>
              <a:rPr lang="en-US" altLang="ko-KR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(Drag-and-Drop)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기능제공으로 손쉽게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첨부파일을 추가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6485E4-A262-4504-A3AA-A84B5CD758E2}"/>
              </a:ext>
            </a:extLst>
          </p:cNvPr>
          <p:cNvSpPr txBox="1"/>
          <p:nvPr/>
        </p:nvSpPr>
        <p:spPr>
          <a:xfrm>
            <a:off x="1150864" y="4517942"/>
            <a:ext cx="1237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문자코드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F795E07-A242-4AAD-80B8-40402E791668}"/>
              </a:ext>
            </a:extLst>
          </p:cNvPr>
          <p:cNvSpPr txBox="1"/>
          <p:nvPr/>
        </p:nvSpPr>
        <p:spPr>
          <a:xfrm>
            <a:off x="1082738" y="4789581"/>
            <a:ext cx="137409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메일내용의 입력된 언어에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적합한 문자코드 지원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449BEA3-19E9-49DB-8E7D-ECD608D01024}"/>
              </a:ext>
            </a:extLst>
          </p:cNvPr>
          <p:cNvSpPr txBox="1"/>
          <p:nvPr/>
        </p:nvSpPr>
        <p:spPr>
          <a:xfrm>
            <a:off x="3473184" y="4517942"/>
            <a:ext cx="949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검색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67E3077-5B60-4058-BA92-86E507F4109A}"/>
              </a:ext>
            </a:extLst>
          </p:cNvPr>
          <p:cNvSpPr txBox="1"/>
          <p:nvPr/>
        </p:nvSpPr>
        <p:spPr>
          <a:xfrm>
            <a:off x="3127738" y="4789581"/>
            <a:ext cx="164019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편리하게 찾을 수 있도록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검색조건을 제공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7BA5DE2-59D0-4D71-A0AB-8FCEE8EA9E84}"/>
              </a:ext>
            </a:extLst>
          </p:cNvPr>
          <p:cNvSpPr txBox="1"/>
          <p:nvPr/>
        </p:nvSpPr>
        <p:spPr>
          <a:xfrm>
            <a:off x="5641125" y="4517942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백업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복원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5704CB-EC6F-4B13-9180-31A2BDFDE40A}"/>
              </a:ext>
            </a:extLst>
          </p:cNvPr>
          <p:cNvSpPr txBox="1"/>
          <p:nvPr/>
        </p:nvSpPr>
        <p:spPr>
          <a:xfrm>
            <a:off x="5193087" y="4789581"/>
            <a:ext cx="1802096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백업</a:t>
            </a:r>
            <a:r>
              <a:rPr lang="en-US" altLang="ko-KR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8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eml</a:t>
            </a:r>
            <a:r>
              <a:rPr lang="en-US" altLang="ko-KR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및 복원 기능을 제공하여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별도로 메일을 백업하거나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백업된 메일을 복원하는 기능 제공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C2376C-C161-4218-8A23-122947163FF6}"/>
              </a:ext>
            </a:extLst>
          </p:cNvPr>
          <p:cNvSpPr txBox="1"/>
          <p:nvPr/>
        </p:nvSpPr>
        <p:spPr>
          <a:xfrm>
            <a:off x="7349128" y="4517942"/>
            <a:ext cx="1757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아웃룩 발송메일 웹 저장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78B154-077D-4431-A3FB-1853AFD10945}"/>
              </a:ext>
            </a:extLst>
          </p:cNvPr>
          <p:cNvSpPr txBox="1"/>
          <p:nvPr/>
        </p:nvSpPr>
        <p:spPr>
          <a:xfrm>
            <a:off x="7540688" y="4789581"/>
            <a:ext cx="1374094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아웃룩에서 발송된 메일을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Webmail</a:t>
            </a: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송신함에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저장기능 제공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26DC052-8FD0-409E-A953-3B957C89F052}"/>
              </a:ext>
            </a:extLst>
          </p:cNvPr>
          <p:cNvSpPr txBox="1"/>
          <p:nvPr/>
        </p:nvSpPr>
        <p:spPr>
          <a:xfrm>
            <a:off x="1223000" y="6426117"/>
            <a:ext cx="1093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예약 메일발송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0DB7AD-5571-4079-A864-D7DEBA4E2D10}"/>
              </a:ext>
            </a:extLst>
          </p:cNvPr>
          <p:cNvSpPr txBox="1"/>
          <p:nvPr/>
        </p:nvSpPr>
        <p:spPr>
          <a:xfrm>
            <a:off x="862325" y="6697756"/>
            <a:ext cx="1814919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작성된 메일에 대한 즉시 발송 및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예약발송으로 지정된 날짜와 시간에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메일이 발송되도록 기능 제공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E372A1-E3BB-47E7-A3DE-B5056DE7715E}"/>
              </a:ext>
            </a:extLst>
          </p:cNvPr>
          <p:cNvSpPr txBox="1"/>
          <p:nvPr/>
        </p:nvSpPr>
        <p:spPr>
          <a:xfrm>
            <a:off x="3711231" y="6426117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메모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D48E11-3E4C-4B28-BF25-C4F819F8B217}"/>
              </a:ext>
            </a:extLst>
          </p:cNvPr>
          <p:cNvSpPr txBox="1"/>
          <p:nvPr/>
        </p:nvSpPr>
        <p:spPr>
          <a:xfrm>
            <a:off x="3122127" y="6697756"/>
            <a:ext cx="165141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</a:t>
            </a:r>
            <a:r>
              <a:rPr lang="en-US" altLang="ko-KR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수신된 메일에 간단히 메모를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기록해 두고 향후 조회기능 제공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388475-5419-4538-8143-78BED4885C52}"/>
              </a:ext>
            </a:extLst>
          </p:cNvPr>
          <p:cNvSpPr txBox="1"/>
          <p:nvPr/>
        </p:nvSpPr>
        <p:spPr>
          <a:xfrm>
            <a:off x="5568990" y="6426117"/>
            <a:ext cx="1050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화이트리스트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102B603-82ED-4030-8AA2-557F97581372}"/>
              </a:ext>
            </a:extLst>
          </p:cNvPr>
          <p:cNvSpPr txBox="1"/>
          <p:nvPr/>
        </p:nvSpPr>
        <p:spPr>
          <a:xfrm>
            <a:off x="5222742" y="6697756"/>
            <a:ext cx="17427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발송한 곳이 사내계정 혹은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주소록의 등록자에 대하여 별도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색상으로 표시를 해주어 다른</a:t>
            </a:r>
            <a:b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8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메일과 빠르게 구분 기능 제공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40872CC-99EA-4858-A0B9-22900857B676}"/>
              </a:ext>
            </a:extLst>
          </p:cNvPr>
          <p:cNvSpPr txBox="1"/>
          <p:nvPr/>
        </p:nvSpPr>
        <p:spPr>
          <a:xfrm>
            <a:off x="7680950" y="6426117"/>
            <a:ext cx="1093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기타 추가기능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8CF1C5E-27B7-4430-B12D-794EA5384B6E}"/>
              </a:ext>
            </a:extLst>
          </p:cNvPr>
          <p:cNvSpPr txBox="1"/>
          <p:nvPr/>
        </p:nvSpPr>
        <p:spPr>
          <a:xfrm>
            <a:off x="7199248" y="6697756"/>
            <a:ext cx="2056973" cy="73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3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83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일체형 독자 개발 메일 시스템</a:t>
            </a:r>
            <a:br>
              <a:rPr lang="ko-KR" altLang="en-US" sz="83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83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83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 지정 이름 </a:t>
            </a:r>
            <a:r>
              <a:rPr lang="en-US" altLang="ko-KR" sz="830" dirty="0">
                <a:latin typeface="나눔고딕" panose="020D0604000000000000" pitchFamily="50" charset="-127"/>
                <a:ea typeface="나눔고딕" panose="020D0604000000000000" pitchFamily="50" charset="-127"/>
              </a:rPr>
              <a:t>like </a:t>
            </a:r>
            <a:r>
              <a:rPr lang="ko-KR" altLang="en-US" sz="83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</a:t>
            </a:r>
            <a:r>
              <a:rPr lang="en-US" altLang="ko-KR" sz="83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83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부서명 발송</a:t>
            </a:r>
            <a:br>
              <a:rPr lang="ko-KR" altLang="en-US" sz="83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83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83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개인별 발송 </a:t>
            </a:r>
            <a:r>
              <a:rPr lang="en-US" altLang="ko-KR" sz="83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83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지연발송 제공</a:t>
            </a:r>
            <a:r>
              <a:rPr lang="en-US" altLang="ko-KR" sz="83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algn="ctr"/>
            <a:r>
              <a:rPr lang="en-US" altLang="ko-KR" sz="83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83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 수 제한 및 첨부파일 크기 관리 등</a:t>
            </a:r>
            <a:br>
              <a:rPr lang="ko-KR" altLang="en-US" sz="83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ko-KR" altLang="en-US" sz="83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7" name="그래픽 56">
            <a:extLst>
              <a:ext uri="{FF2B5EF4-FFF2-40B4-BE49-F238E27FC236}">
                <a16:creationId xmlns:a16="http://schemas.microsoft.com/office/drawing/2014/main" id="{D7A20A79-F7CA-4627-8A41-709BD5D8B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1887" y="1914913"/>
            <a:ext cx="601855" cy="601855"/>
          </a:xfrm>
          <a:prstGeom prst="rect">
            <a:avLst/>
          </a:prstGeom>
        </p:spPr>
      </p:pic>
      <p:sp>
        <p:nvSpPr>
          <p:cNvPr id="68" name="직사각형 67">
            <a:extLst>
              <a:ext uri="{FF2B5EF4-FFF2-40B4-BE49-F238E27FC236}">
                <a16:creationId xmlns:a16="http://schemas.microsoft.com/office/drawing/2014/main" id="{AE8E8BAB-B458-44F2-90F2-7A5BFA40CD7D}"/>
              </a:ext>
            </a:extLst>
          </p:cNvPr>
          <p:cNvSpPr/>
          <p:nvPr/>
        </p:nvSpPr>
        <p:spPr>
          <a:xfrm>
            <a:off x="1265203" y="3747879"/>
            <a:ext cx="1061604" cy="736599"/>
          </a:xfrm>
          <a:prstGeom prst="rect">
            <a:avLst/>
          </a:prstGeom>
          <a:solidFill>
            <a:schemeClr val="bg1"/>
          </a:solidFill>
          <a:ln>
            <a:solidFill>
              <a:srgbClr val="428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6D6113-5FEF-4203-BDAB-A8676BDA2C26}"/>
              </a:ext>
            </a:extLst>
          </p:cNvPr>
          <p:cNvSpPr txBox="1"/>
          <p:nvPr/>
        </p:nvSpPr>
        <p:spPr>
          <a:xfrm>
            <a:off x="1223468" y="3732306"/>
            <a:ext cx="1111202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Unicode,UTF-8</a:t>
            </a:r>
          </a:p>
          <a:p>
            <a:r>
              <a:rPr lang="ko-KR" altLang="en-US" sz="6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한국어</a:t>
            </a:r>
            <a:r>
              <a:rPr lang="en-US" altLang="ko-KR" sz="6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,EUC-KR</a:t>
            </a:r>
          </a:p>
          <a:p>
            <a:r>
              <a:rPr lang="ko-KR" altLang="en-US" sz="6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한국어</a:t>
            </a:r>
            <a:r>
              <a:rPr lang="en-US" altLang="ko-KR" sz="6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,KS_C_5601-1987</a:t>
            </a:r>
          </a:p>
          <a:p>
            <a:r>
              <a:rPr lang="en-US" altLang="ko-KR" sz="6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English,ISO-8859-1</a:t>
            </a:r>
          </a:p>
          <a:p>
            <a:r>
              <a:rPr lang="ko-KR" altLang="en-US" sz="6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中文</a:t>
            </a:r>
            <a:r>
              <a:rPr lang="en-US" altLang="ko-KR" sz="6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,GB2312</a:t>
            </a:r>
          </a:p>
          <a:p>
            <a:r>
              <a:rPr lang="ko-KR" altLang="en-US" sz="6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日本語</a:t>
            </a:r>
            <a:r>
              <a:rPr lang="en-US" altLang="ko-KR" sz="6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,SHIFT-JIS</a:t>
            </a:r>
          </a:p>
          <a:p>
            <a:r>
              <a:rPr lang="ko-KR" altLang="en-US" sz="6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中文</a:t>
            </a:r>
            <a:r>
              <a:rPr lang="en-US" altLang="ko-KR" sz="6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,BIG5</a:t>
            </a:r>
            <a:endParaRPr lang="ko-KR" altLang="en-US" sz="64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0" name="그래픽 63">
            <a:extLst>
              <a:ext uri="{FF2B5EF4-FFF2-40B4-BE49-F238E27FC236}">
                <a16:creationId xmlns:a16="http://schemas.microsoft.com/office/drawing/2014/main" id="{48FC2705-32A6-454E-944F-379B956C4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4050" y="3766051"/>
            <a:ext cx="733916" cy="698968"/>
          </a:xfrm>
          <a:prstGeom prst="rect">
            <a:avLst/>
          </a:prstGeom>
        </p:spPr>
      </p:pic>
      <p:pic>
        <p:nvPicPr>
          <p:cNvPr id="71" name="그래픽 64">
            <a:extLst>
              <a:ext uri="{FF2B5EF4-FFF2-40B4-BE49-F238E27FC236}">
                <a16:creationId xmlns:a16="http://schemas.microsoft.com/office/drawing/2014/main" id="{096FD3C7-4966-4D51-A598-04C69C578C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00996" y="3883615"/>
            <a:ext cx="800576" cy="513190"/>
          </a:xfrm>
          <a:prstGeom prst="rect">
            <a:avLst/>
          </a:prstGeom>
        </p:spPr>
      </p:pic>
      <p:pic>
        <p:nvPicPr>
          <p:cNvPr id="72" name="그래픽 65">
            <a:extLst>
              <a:ext uri="{FF2B5EF4-FFF2-40B4-BE49-F238E27FC236}">
                <a16:creationId xmlns:a16="http://schemas.microsoft.com/office/drawing/2014/main" id="{6ECB284E-F266-4B0F-BAFE-4C4BBFF2A5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02177" y="3768593"/>
            <a:ext cx="731844" cy="666792"/>
          </a:xfrm>
          <a:prstGeom prst="rect">
            <a:avLst/>
          </a:prstGeom>
        </p:spPr>
      </p:pic>
      <p:pic>
        <p:nvPicPr>
          <p:cNvPr id="73" name="그래픽 66">
            <a:extLst>
              <a:ext uri="{FF2B5EF4-FFF2-40B4-BE49-F238E27FC236}">
                <a16:creationId xmlns:a16="http://schemas.microsoft.com/office/drawing/2014/main" id="{FA1CE914-2C80-4103-9474-D100B7B9C2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10592" y="1940443"/>
            <a:ext cx="668237" cy="550313"/>
          </a:xfrm>
          <a:prstGeom prst="rect">
            <a:avLst/>
          </a:prstGeom>
        </p:spPr>
      </p:pic>
      <p:pic>
        <p:nvPicPr>
          <p:cNvPr id="74" name="그래픽 67">
            <a:extLst>
              <a:ext uri="{FF2B5EF4-FFF2-40B4-BE49-F238E27FC236}">
                <a16:creationId xmlns:a16="http://schemas.microsoft.com/office/drawing/2014/main" id="{F725BED7-5F06-4669-8B66-2049028FB3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38139" y="1941268"/>
            <a:ext cx="666057" cy="548518"/>
          </a:xfrm>
          <a:prstGeom prst="rect">
            <a:avLst/>
          </a:prstGeom>
        </p:spPr>
      </p:pic>
      <p:pic>
        <p:nvPicPr>
          <p:cNvPr id="75" name="그래픽 71">
            <a:extLst>
              <a:ext uri="{FF2B5EF4-FFF2-40B4-BE49-F238E27FC236}">
                <a16:creationId xmlns:a16="http://schemas.microsoft.com/office/drawing/2014/main" id="{B0C76F4C-597C-4FF8-8D9A-1874099A99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47871" y="5713347"/>
            <a:ext cx="807893" cy="592455"/>
          </a:xfrm>
          <a:prstGeom prst="rect">
            <a:avLst/>
          </a:prstGeom>
        </p:spPr>
      </p:pic>
      <p:pic>
        <p:nvPicPr>
          <p:cNvPr id="76" name="그래픽 73">
            <a:extLst>
              <a:ext uri="{FF2B5EF4-FFF2-40B4-BE49-F238E27FC236}">
                <a16:creationId xmlns:a16="http://schemas.microsoft.com/office/drawing/2014/main" id="{A740EF7A-2B54-4C02-BDB9-46BF303D20B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32890" y="5720840"/>
            <a:ext cx="606868" cy="606868"/>
          </a:xfrm>
          <a:prstGeom prst="rect">
            <a:avLst/>
          </a:prstGeom>
        </p:spPr>
      </p:pic>
      <p:pic>
        <p:nvPicPr>
          <p:cNvPr id="77" name="그래픽 75">
            <a:extLst>
              <a:ext uri="{FF2B5EF4-FFF2-40B4-BE49-F238E27FC236}">
                <a16:creationId xmlns:a16="http://schemas.microsoft.com/office/drawing/2014/main" id="{E894DE38-4F80-4FC5-9D67-8A121D4922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829501" y="5661036"/>
            <a:ext cx="529264" cy="693518"/>
          </a:xfrm>
          <a:prstGeom prst="rect">
            <a:avLst/>
          </a:prstGeom>
        </p:spPr>
      </p:pic>
      <p:pic>
        <p:nvPicPr>
          <p:cNvPr id="78" name="그래픽 76">
            <a:extLst>
              <a:ext uri="{FF2B5EF4-FFF2-40B4-BE49-F238E27FC236}">
                <a16:creationId xmlns:a16="http://schemas.microsoft.com/office/drawing/2014/main" id="{E1D17D49-9214-4198-B607-8CBCE052B8E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966643" y="5724424"/>
            <a:ext cx="572980" cy="57298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D09944ED-0E36-4CEF-B1E0-CD47A2416CCD}"/>
              </a:ext>
            </a:extLst>
          </p:cNvPr>
          <p:cNvSpPr txBox="1"/>
          <p:nvPr/>
        </p:nvSpPr>
        <p:spPr>
          <a:xfrm>
            <a:off x="278948" y="251527"/>
            <a:ext cx="766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20C37F4-6BEB-46EF-A3AD-CB9AC08E7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85357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latin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 많은 기능이 업무를 더 쉽게 만듭니다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000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5974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78948" y="269431"/>
            <a:ext cx="1533183" cy="380398"/>
          </a:xfrm>
        </p:spPr>
        <p:txBody>
          <a:bodyPr/>
          <a:lstStyle/>
          <a:p>
            <a:r>
              <a:rPr lang="ko-KR" altLang="en-US"/>
              <a:t>메일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B92801-B5FD-4807-9A64-D97D0F23BE16}"/>
              </a:ext>
            </a:extLst>
          </p:cNvPr>
          <p:cNvSpPr txBox="1"/>
          <p:nvPr/>
        </p:nvSpPr>
        <p:spPr>
          <a:xfrm>
            <a:off x="9091443" y="251527"/>
            <a:ext cx="68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2D589A1-EAB2-40BB-91E9-A0B7AC219CCA}"/>
              </a:ext>
            </a:extLst>
          </p:cNvPr>
          <p:cNvSpPr/>
          <p:nvPr/>
        </p:nvSpPr>
        <p:spPr>
          <a:xfrm>
            <a:off x="450081" y="1284278"/>
            <a:ext cx="6085070" cy="1857807"/>
          </a:xfrm>
          <a:prstGeom prst="rect">
            <a:avLst/>
          </a:prstGeom>
        </p:spPr>
        <p:txBody>
          <a:bodyPr wrap="square" lIns="36000" tIns="36000" rIns="36000" bIns="36000" anchor="ctr">
            <a:spAutoFit/>
          </a:bodyPr>
          <a:lstStyle/>
          <a:p>
            <a:pPr marL="19050" lvl="0">
              <a:lnSpc>
                <a:spcPct val="150000"/>
              </a:lnSpc>
              <a:spcBef>
                <a:spcPts val="300"/>
              </a:spcBef>
            </a:pPr>
            <a:r>
              <a:rPr lang="ko-KR" altLang="en-US" sz="14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송수신 메일 자동 </a:t>
            </a:r>
            <a:r>
              <a:rPr lang="ko-KR" altLang="en-US" sz="1400" b="1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아카이브</a:t>
            </a:r>
            <a:r>
              <a:rPr lang="ko-KR" altLang="en-US" sz="14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 </a:t>
            </a:r>
            <a:r>
              <a:rPr lang="en-US" altLang="ko-KR" sz="14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(</a:t>
            </a:r>
            <a:r>
              <a:rPr lang="ko-KR" altLang="en-US" sz="14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백업</a:t>
            </a:r>
            <a:r>
              <a:rPr lang="en-US" altLang="ko-KR" sz="14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) </a:t>
            </a:r>
            <a:r>
              <a:rPr lang="ko-KR" altLang="en-US" sz="14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제공 </a:t>
            </a:r>
            <a:r>
              <a:rPr lang="en-US" altLang="ko-KR" sz="14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– </a:t>
            </a:r>
            <a:r>
              <a:rPr lang="ko-KR" altLang="en-US" sz="14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단독서비스 구축 시 </a:t>
            </a:r>
            <a:r>
              <a:rPr lang="en-US" altLang="ko-KR" sz="14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(</a:t>
            </a:r>
            <a:r>
              <a:rPr lang="ko-KR" altLang="en-US" sz="14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옵션제공</a:t>
            </a:r>
            <a:r>
              <a:rPr lang="en-US" altLang="ko-KR" sz="14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)</a:t>
            </a:r>
          </a:p>
          <a:p>
            <a:pPr marL="190500" lvl="0" indent="-1714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ko-KR" altLang="en-US" sz="11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송신 또는 수신되는 모든 메일을 별도의 계정으로 복사</a:t>
            </a:r>
          </a:p>
          <a:p>
            <a:pPr marL="190500" lvl="0" indent="-1714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ko-KR" altLang="en-US" sz="11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외부 서버로 별도 복제 지원</a:t>
            </a:r>
          </a:p>
          <a:p>
            <a:pPr marL="190500" lvl="0" indent="-1714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ko-KR" altLang="en-US" sz="11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메일엔진의 네트워크 처리로 예외 없는 무결점 백업</a:t>
            </a:r>
          </a:p>
          <a:p>
            <a:pPr marL="190500" lvl="0" indent="-1714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ko-KR" altLang="en-US" sz="1100" spc="-6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맑은 고딕 Semilight" panose="020B0502040204020203" pitchFamily="50" charset="-127"/>
            </a:endParaRPr>
          </a:p>
          <a:p>
            <a:pPr marL="190500" lvl="0" indent="-1714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ko-KR" altLang="en-US" sz="1100" spc="-6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맑은 고딕 Semilight" panose="020B0502040204020203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338" y="3035355"/>
            <a:ext cx="55530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74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3">
            <a:extLst>
              <a:ext uri="{FF2B5EF4-FFF2-40B4-BE49-F238E27FC236}">
                <a16:creationId xmlns:a16="http://schemas.microsoft.com/office/drawing/2014/main" id="{4BBCC1BF-AF70-49DB-90B0-ECAC354D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55860"/>
            <a:ext cx="9628354" cy="11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승인 메일 기능은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내부 직원에게 메일을 발송하는 경우에는 일발적으로 즉시 메일 발송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처리하고</a:t>
            </a:r>
            <a:r>
              <a:rPr lang="en-US" altLang="ko-KR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외부인에게 발송을 하는 경우 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승인메일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기능을 적용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하는 자료  보안 기능 강화</a:t>
            </a:r>
            <a:endParaRPr lang="en-US" altLang="ko-KR" sz="20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제목 29"/>
          <p:cNvSpPr>
            <a:spLocks noGrp="1"/>
          </p:cNvSpPr>
          <p:nvPr>
            <p:ph type="title"/>
          </p:nvPr>
        </p:nvSpPr>
        <p:spPr>
          <a:xfrm>
            <a:off x="278948" y="269431"/>
            <a:ext cx="1533183" cy="380398"/>
          </a:xfrm>
        </p:spPr>
        <p:txBody>
          <a:bodyPr/>
          <a:lstStyle/>
          <a:p>
            <a:r>
              <a:rPr lang="ko-KR" altLang="en-US"/>
              <a:t>메일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B92801-B5FD-4807-9A64-D97D0F23BE16}"/>
              </a:ext>
            </a:extLst>
          </p:cNvPr>
          <p:cNvSpPr txBox="1"/>
          <p:nvPr/>
        </p:nvSpPr>
        <p:spPr>
          <a:xfrm>
            <a:off x="9091443" y="251527"/>
            <a:ext cx="68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22D589A1-EAB2-40BB-91E9-A0B7AC219CCA}"/>
              </a:ext>
            </a:extLst>
          </p:cNvPr>
          <p:cNvSpPr/>
          <p:nvPr/>
        </p:nvSpPr>
        <p:spPr>
          <a:xfrm>
            <a:off x="485469" y="2257748"/>
            <a:ext cx="3624076" cy="2150195"/>
          </a:xfrm>
          <a:prstGeom prst="rect">
            <a:avLst/>
          </a:prstGeom>
        </p:spPr>
        <p:txBody>
          <a:bodyPr wrap="square" lIns="36000" tIns="36000" rIns="36000" bIns="36000" anchor="ctr">
            <a:spAutoFit/>
          </a:bodyPr>
          <a:lstStyle/>
          <a:p>
            <a:pPr marL="19050" lvl="0">
              <a:lnSpc>
                <a:spcPct val="150000"/>
              </a:lnSpc>
              <a:spcBef>
                <a:spcPts val="300"/>
              </a:spcBef>
            </a:pPr>
            <a:r>
              <a:rPr lang="ko-KR" altLang="en-US" sz="14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통제가 필요한 메일의 승인 발송</a:t>
            </a:r>
            <a:r>
              <a:rPr lang="en-US" altLang="ko-KR" sz="14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(</a:t>
            </a:r>
            <a:r>
              <a:rPr lang="ko-KR" altLang="en-US" sz="14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옵션</a:t>
            </a:r>
            <a:r>
              <a:rPr lang="en-US" altLang="ko-KR" sz="14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)</a:t>
            </a:r>
          </a:p>
          <a:p>
            <a:pPr marL="190500" lvl="0" indent="-1714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ko-KR" altLang="en-US" sz="11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메일 통제 대상자와 </a:t>
            </a:r>
            <a:r>
              <a:rPr lang="ko-KR" altLang="en-US" sz="11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결재자를</a:t>
            </a:r>
            <a:r>
              <a:rPr lang="ko-KR" altLang="en-US" sz="11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 지정</a:t>
            </a:r>
          </a:p>
          <a:p>
            <a:pPr marL="190500" lvl="0" indent="-1714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ko-KR" altLang="en-US" sz="11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조건별</a:t>
            </a:r>
            <a:r>
              <a:rPr lang="ko-KR" altLang="en-US" sz="11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 통제 제공 </a:t>
            </a:r>
            <a:r>
              <a:rPr lang="en-US" altLang="ko-KR" sz="11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(</a:t>
            </a:r>
            <a:r>
              <a:rPr lang="ko-KR" altLang="en-US" sz="11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수신자별</a:t>
            </a:r>
            <a:r>
              <a:rPr lang="en-US" altLang="ko-KR" sz="11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, </a:t>
            </a:r>
            <a:r>
              <a:rPr lang="ko-KR" altLang="en-US" sz="11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첨부파일여부</a:t>
            </a:r>
            <a:r>
              <a:rPr lang="en-US" altLang="ko-KR" sz="11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, </a:t>
            </a:r>
            <a:r>
              <a:rPr lang="ko-KR" altLang="en-US" sz="11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용량 등</a:t>
            </a:r>
            <a:r>
              <a:rPr lang="en-US" altLang="ko-KR" sz="11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)</a:t>
            </a:r>
          </a:p>
          <a:p>
            <a:pPr marL="190500" lvl="0" indent="-1714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ko-KR" altLang="en-US" sz="11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승인자와 합의자 지정</a:t>
            </a:r>
          </a:p>
          <a:p>
            <a:pPr marL="190500" lvl="0" indent="-1714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ko-KR" altLang="en-US" sz="11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임원 등 예외 대상자 지정</a:t>
            </a:r>
          </a:p>
          <a:p>
            <a:pPr marL="190500" lvl="0" indent="-1714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ko-KR" altLang="en-US" sz="11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블랙리스트와 화이트리스트를 등록</a:t>
            </a:r>
          </a:p>
          <a:p>
            <a:pPr marL="190500" lvl="0" indent="-1714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ko-KR" altLang="en-US" sz="1100" spc="-6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맑은 고딕 Semilight" panose="020B0502040204020203" pitchFamily="50" charset="-127"/>
            </a:endParaRPr>
          </a:p>
        </p:txBody>
      </p:sp>
      <p:pic>
        <p:nvPicPr>
          <p:cNvPr id="7" name="그래픽 1">
            <a:extLst>
              <a:ext uri="{FF2B5EF4-FFF2-40B4-BE49-F238E27FC236}">
                <a16:creationId xmlns:a16="http://schemas.microsoft.com/office/drawing/2014/main" id="{4EC5A947-8AB2-4390-BD41-F18C800DD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8737" y="3216899"/>
            <a:ext cx="6808599" cy="39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03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651B8-BF23-4966-ADB3-A24B6A72FB26}"/>
              </a:ext>
            </a:extLst>
          </p:cNvPr>
          <p:cNvSpPr txBox="1"/>
          <p:nvPr/>
        </p:nvSpPr>
        <p:spPr>
          <a:xfrm>
            <a:off x="278948" y="1455330"/>
            <a:ext cx="7659020" cy="50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>
            <a:defPPr rtl="0">
              <a:defRPr lang="ko-KR"/>
            </a:defPPr>
            <a:lvl1pPr eaLnBrk="0" hangingPunct="0">
              <a:lnSpc>
                <a:spcPts val="3700"/>
              </a:lnSpc>
              <a:spcAft>
                <a:spcPts val="200"/>
              </a:spcAft>
              <a:defRPr sz="2000" b="1" spc="-7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en-US" altLang="ko-KR" dirty="0"/>
              <a:t>THE GWARE Mail</a:t>
            </a:r>
            <a:r>
              <a:rPr lang="ko-KR" altLang="en-US" dirty="0"/>
              <a:t> 은 </a:t>
            </a:r>
            <a:r>
              <a:rPr lang="en-US" altLang="ko-KR" dirty="0"/>
              <a:t>“</a:t>
            </a:r>
            <a:r>
              <a:rPr lang="ko-KR" altLang="en-US" dirty="0"/>
              <a:t>기업메일 패키지</a:t>
            </a:r>
            <a:r>
              <a:rPr lang="en-US" altLang="ko-KR" dirty="0"/>
              <a:t>“ </a:t>
            </a:r>
            <a:r>
              <a:rPr lang="ko-KR" altLang="en-US" dirty="0"/>
              <a:t>로 부담 없이 도입이 가능합니다</a:t>
            </a:r>
            <a:r>
              <a:rPr lang="en-US" altLang="ko-KR" dirty="0"/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1ECD143-D378-4F26-A641-710A3E559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31" y="2770586"/>
            <a:ext cx="5850364" cy="345621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948" y="269431"/>
            <a:ext cx="1533183" cy="380398"/>
          </a:xfrm>
        </p:spPr>
        <p:txBody>
          <a:bodyPr/>
          <a:lstStyle/>
          <a:p>
            <a:r>
              <a:rPr lang="ko-KR" altLang="en-US"/>
              <a:t>메일</a:t>
            </a:r>
          </a:p>
        </p:txBody>
      </p:sp>
      <p:sp>
        <p:nvSpPr>
          <p:cNvPr id="6" name="TextBox 83">
            <a:extLst>
              <a:ext uri="{FF2B5EF4-FFF2-40B4-BE49-F238E27FC236}">
                <a16:creationId xmlns:a16="http://schemas.microsoft.com/office/drawing/2014/main" id="{4BBCC1BF-AF70-49DB-90B0-ECAC354D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55860"/>
            <a:ext cx="9628354" cy="64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 많은 기능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과 이미 도입한 기업의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성장 노하우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를 보고 싶다면 지금 문의하세요</a:t>
            </a:r>
            <a:r>
              <a:rPr lang="en-US" altLang="ko-KR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en-US" altLang="ko-KR" sz="20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5786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459C8E-32F6-4019-B22C-92DB4A050133}"/>
              </a:ext>
            </a:extLst>
          </p:cNvPr>
          <p:cNvSpPr txBox="1"/>
          <p:nvPr/>
        </p:nvSpPr>
        <p:spPr>
          <a:xfrm>
            <a:off x="278948" y="251527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FB7B09F-813F-4C07-A4EA-A34488C50718}"/>
              </a:ext>
            </a:extLst>
          </p:cNvPr>
          <p:cNvCxnSpPr>
            <a:cxnSpLocks/>
          </p:cNvCxnSpPr>
          <p:nvPr/>
        </p:nvCxnSpPr>
        <p:spPr>
          <a:xfrm>
            <a:off x="1388466" y="760274"/>
            <a:ext cx="832995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8D3C4D19-3B5F-4251-AE30-DBD698714F30}"/>
              </a:ext>
            </a:extLst>
          </p:cNvPr>
          <p:cNvSpPr/>
          <p:nvPr/>
        </p:nvSpPr>
        <p:spPr>
          <a:xfrm>
            <a:off x="337940" y="733425"/>
            <a:ext cx="1533183" cy="4970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83">
            <a:extLst>
              <a:ext uri="{FF2B5EF4-FFF2-40B4-BE49-F238E27FC236}">
                <a16:creationId xmlns:a16="http://schemas.microsoft.com/office/drawing/2014/main" id="{4BBCC1BF-AF70-49DB-90B0-ECAC354D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55860"/>
            <a:ext cx="9628354" cy="95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사내 업무 공지와 공유 및 부서별 </a:t>
            </a:r>
            <a:r>
              <a:rPr lang="ko-KR" altLang="en-US" sz="2000" b="1" spc="-70" dirty="0" err="1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업무성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처리 게시판 용도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로 활용할 수 있는 편리한 기능</a:t>
            </a:r>
            <a:endParaRPr lang="en-US" altLang="ko-KR" sz="20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83">
            <a:extLst>
              <a:ext uri="{FF2B5EF4-FFF2-40B4-BE49-F238E27FC236}">
                <a16:creationId xmlns:a16="http://schemas.microsoft.com/office/drawing/2014/main" id="{6D8532B4-69DA-4E69-833B-A1309E108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" y="1473769"/>
            <a:ext cx="9628353" cy="60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marL="171450" indent="-171450" eaLnBrk="0" latinLnBrk="0" hangingPunct="0">
              <a:lnSpc>
                <a:spcPts val="18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다양한 게시판 모드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앨범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익명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1:1)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 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 알림 대상자 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수신자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지정하여 알림 발송</a:t>
            </a:r>
            <a:endParaRPr lang="en-US" altLang="ko-KR" sz="1100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 eaLnBrk="0" latinLnBrk="0" hangingPunct="0">
              <a:lnSpc>
                <a:spcPts val="18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 err="1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업무성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게시판 기능 추가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엮인 글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진행 상태 관리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100" spc="-70" dirty="0">
              <a:ln>
                <a:solidFill>
                  <a:srgbClr val="28405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래픽 5">
            <a:extLst>
              <a:ext uri="{FF2B5EF4-FFF2-40B4-BE49-F238E27FC236}">
                <a16:creationId xmlns:a16="http://schemas.microsoft.com/office/drawing/2014/main" id="{B5EB8CE2-E984-FE55-2062-57467BD13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939" y="4076700"/>
            <a:ext cx="5592393" cy="333990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A9999F8-077B-5DB7-1043-00474E61F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220" y="4411519"/>
            <a:ext cx="4210545" cy="256554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9041B4C-E706-1F38-6351-D3CEBED5A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25" y="4411519"/>
            <a:ext cx="4206140" cy="2565544"/>
          </a:xfrm>
          <a:prstGeom prst="rect">
            <a:avLst/>
          </a:prstGeom>
        </p:spPr>
      </p:pic>
      <p:sp>
        <p:nvSpPr>
          <p:cNvPr id="33" name="사각형 설명선 18">
            <a:extLst>
              <a:ext uri="{FF2B5EF4-FFF2-40B4-BE49-F238E27FC236}">
                <a16:creationId xmlns:a16="http://schemas.microsoft.com/office/drawing/2014/main" id="{D4786783-E905-4CAB-9984-CF0E0D86243C}"/>
              </a:ext>
            </a:extLst>
          </p:cNvPr>
          <p:cNvSpPr/>
          <p:nvPr/>
        </p:nvSpPr>
        <p:spPr>
          <a:xfrm>
            <a:off x="7203821" y="2263062"/>
            <a:ext cx="2514600" cy="3429000"/>
          </a:xfrm>
          <a:prstGeom prst="wedgeRectCallout">
            <a:avLst>
              <a:gd name="adj1" fmla="val -23060"/>
              <a:gd name="adj2" fmla="val -4820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사각형 설명선 18">
            <a:extLst>
              <a:ext uri="{FF2B5EF4-FFF2-40B4-BE49-F238E27FC236}">
                <a16:creationId xmlns:a16="http://schemas.microsoft.com/office/drawing/2014/main" id="{4222E9DA-2124-4052-A5B0-451AF3B8160D}"/>
              </a:ext>
            </a:extLst>
          </p:cNvPr>
          <p:cNvSpPr/>
          <p:nvPr/>
        </p:nvSpPr>
        <p:spPr>
          <a:xfrm>
            <a:off x="4574921" y="2263062"/>
            <a:ext cx="2514600" cy="3429000"/>
          </a:xfrm>
          <a:prstGeom prst="wedgeRectCallout">
            <a:avLst>
              <a:gd name="adj1" fmla="val -23060"/>
              <a:gd name="adj2" fmla="val -4820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텍스트 개체 틀 297">
            <a:extLst>
              <a:ext uri="{FF2B5EF4-FFF2-40B4-BE49-F238E27FC236}">
                <a16:creationId xmlns:a16="http://schemas.microsoft.com/office/drawing/2014/main" id="{A10D22B1-F9D5-49CB-9C12-983C79E40320}"/>
              </a:ext>
            </a:extLst>
          </p:cNvPr>
          <p:cNvSpPr txBox="1">
            <a:spLocks/>
          </p:cNvSpPr>
          <p:nvPr/>
        </p:nvSpPr>
        <p:spPr>
          <a:xfrm>
            <a:off x="4725216" y="2919707"/>
            <a:ext cx="2321132" cy="272929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171450" lvl="1" indent="-171450">
              <a:lnSpc>
                <a:spcPts val="1400"/>
              </a:lnSpc>
              <a:spcBef>
                <a:spcPts val="1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등록 시 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수신 알림 대상자 지정 발송</a:t>
            </a:r>
          </a:p>
          <a:p>
            <a:pPr marL="171450" lvl="1" indent="-171450">
              <a:lnSpc>
                <a:spcPts val="1400"/>
              </a:lnSpc>
              <a:spcBef>
                <a:spcPts val="1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ko-KR" alt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관련글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쓰기 기능 제공</a:t>
            </a:r>
          </a:p>
          <a:p>
            <a:pPr marL="171450" lvl="1" indent="-171450">
              <a:lnSpc>
                <a:spcPts val="1400"/>
              </a:lnSpc>
              <a:spcBef>
                <a:spcPts val="1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보안등급 지정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게시물 답변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(RE)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lvl="1" indent="-171450">
              <a:lnSpc>
                <a:spcPts val="1400"/>
              </a:lnSpc>
              <a:spcBef>
                <a:spcPts val="1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임시저장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최상위 등록 </a:t>
            </a:r>
          </a:p>
          <a:p>
            <a:pPr marL="171450" lvl="1" indent="-171450">
              <a:lnSpc>
                <a:spcPts val="1400"/>
              </a:lnSpc>
              <a:spcBef>
                <a:spcPts val="1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특정 계정 수신메일과 게시판 동기화</a:t>
            </a:r>
          </a:p>
          <a:p>
            <a:pPr marL="171450" lvl="1" indent="-171450">
              <a:lnSpc>
                <a:spcPts val="1400"/>
              </a:lnSpc>
              <a:spcBef>
                <a:spcPts val="1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진행상태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체크</a:t>
            </a:r>
          </a:p>
          <a:p>
            <a:pPr marL="171450" lvl="1" indent="-171450">
              <a:lnSpc>
                <a:spcPts val="1400"/>
              </a:lnSpc>
              <a:spcBef>
                <a:spcPts val="1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조회자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 수 정보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미조회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추출</a:t>
            </a:r>
          </a:p>
          <a:p>
            <a:pPr marL="171450" lvl="1" indent="-171450">
              <a:lnSpc>
                <a:spcPts val="1400"/>
              </a:lnSpc>
              <a:spcBef>
                <a:spcPts val="1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스크랩 이동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복사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할일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관리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lvl="1" indent="-171450">
              <a:lnSpc>
                <a:spcPts val="1400"/>
              </a:lnSpc>
              <a:spcBef>
                <a:spcPts val="1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 등록 시 알림 발송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대상자 지정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71450" lvl="1" indent="-171450">
              <a:lnSpc>
                <a:spcPts val="1400"/>
              </a:lnSpc>
              <a:spcBef>
                <a:spcPts val="1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 답변 </a:t>
            </a:r>
            <a:endParaRPr lang="en-US" altLang="ko-KR" sz="900" b="1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lvl="1" indent="-171450">
              <a:lnSpc>
                <a:spcPts val="1400"/>
              </a:lnSpc>
              <a:spcBef>
                <a:spcPts val="1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ko-KR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나의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나의 의견</a:t>
            </a:r>
          </a:p>
          <a:p>
            <a:pPr marL="171450" lvl="1" indent="-171450">
              <a:lnSpc>
                <a:spcPts val="1400"/>
              </a:lnSpc>
              <a:spcBef>
                <a:spcPts val="1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검색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제목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본문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작성자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71450" lvl="1" indent="-171450">
              <a:lnSpc>
                <a:spcPts val="1400"/>
              </a:lnSpc>
              <a:spcBef>
                <a:spcPts val="100"/>
              </a:spcBef>
              <a:buSzPct val="80000"/>
              <a:buFont typeface="Wingdings" panose="05000000000000000000" pitchFamily="2" charset="2"/>
              <a:buChar char="§"/>
              <a:defRPr/>
            </a:pP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텍스트 개체 틀 297">
            <a:extLst>
              <a:ext uri="{FF2B5EF4-FFF2-40B4-BE49-F238E27FC236}">
                <a16:creationId xmlns:a16="http://schemas.microsoft.com/office/drawing/2014/main" id="{8FE358BE-0E99-4D55-BA1B-997EBB1C70A4}"/>
              </a:ext>
            </a:extLst>
          </p:cNvPr>
          <p:cNvSpPr txBox="1">
            <a:spLocks/>
          </p:cNvSpPr>
          <p:nvPr/>
        </p:nvSpPr>
        <p:spPr>
          <a:xfrm>
            <a:off x="7368093" y="2919707"/>
            <a:ext cx="2244738" cy="272929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171450" lvl="1" indent="-171450">
              <a:lnSpc>
                <a:spcPts val="1400"/>
              </a:lnSpc>
              <a:spcBef>
                <a:spcPts val="3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무한대 트리 구조로 게시판 생성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lvl="1" indent="-171450">
              <a:lnSpc>
                <a:spcPts val="1400"/>
              </a:lnSpc>
              <a:spcBef>
                <a:spcPts val="3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별 다양한 기본값과 권한 관리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 lvl="1" indent="-1714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관리자 지정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 lvl="1" indent="-1714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권한관리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266700" lvl="1" indent="-1714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기본 양식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보존기간 지정</a:t>
            </a:r>
          </a:p>
          <a:p>
            <a:pPr marL="266700" lvl="1" indent="-1714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형식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익명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앨범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/1:1: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일정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266700" lvl="1" indent="-1714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의견란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사용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좋아요 사용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여부 관리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 lvl="1" indent="-1714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이력공개 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승인 후 등록 기능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 lvl="1" indent="-1714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메일동기화 계정 지정</a:t>
            </a:r>
            <a:endParaRPr lang="en-US" altLang="ko-KR" sz="9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0F792F6D-EEAA-41F0-BC0C-331D6FCFE907}"/>
              </a:ext>
            </a:extLst>
          </p:cNvPr>
          <p:cNvSpPr/>
          <p:nvPr/>
        </p:nvSpPr>
        <p:spPr>
          <a:xfrm>
            <a:off x="5106216" y="2387539"/>
            <a:ext cx="1959182" cy="44873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87313" indent="-87313">
              <a:buSzPct val="80000"/>
              <a:defRPr/>
            </a:pPr>
            <a:r>
              <a:rPr lang="ko-KR" altLang="en-US" sz="1600" b="1" spc="-6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</a:t>
            </a:r>
            <a:endParaRPr lang="en-US" altLang="en-US" sz="1600" b="1" spc="-60" dirty="0"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0181C02E-F80A-418C-B519-CF61EA42DAC0}"/>
              </a:ext>
            </a:extLst>
          </p:cNvPr>
          <p:cNvSpPr/>
          <p:nvPr/>
        </p:nvSpPr>
        <p:spPr>
          <a:xfrm>
            <a:off x="7744641" y="2387539"/>
            <a:ext cx="1959182" cy="44873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87313" indent="-87313">
              <a:buSzPct val="80000"/>
              <a:defRPr/>
            </a:pPr>
            <a:r>
              <a:rPr lang="ko-KR" altLang="en-US" sz="1600" b="1" spc="-6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관리</a:t>
            </a:r>
            <a:endParaRPr lang="en-US" altLang="en-US" sz="1600" b="1" spc="-60" dirty="0"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84FDB972-A411-410A-A08D-8F32FA559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0651" y="2443978"/>
            <a:ext cx="343318" cy="343318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9D5CFDD2-7DC6-49DE-90EB-FB42D8C85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72957" y="2443978"/>
            <a:ext cx="343318" cy="3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04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459C8E-32F6-4019-B22C-92DB4A050133}"/>
              </a:ext>
            </a:extLst>
          </p:cNvPr>
          <p:cNvSpPr txBox="1"/>
          <p:nvPr/>
        </p:nvSpPr>
        <p:spPr>
          <a:xfrm>
            <a:off x="278948" y="251527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FB7B09F-813F-4C07-A4EA-A34488C50718}"/>
              </a:ext>
            </a:extLst>
          </p:cNvPr>
          <p:cNvCxnSpPr>
            <a:cxnSpLocks/>
          </p:cNvCxnSpPr>
          <p:nvPr/>
        </p:nvCxnSpPr>
        <p:spPr>
          <a:xfrm>
            <a:off x="1388466" y="760274"/>
            <a:ext cx="832995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8D3C4D19-3B5F-4251-AE30-DBD698714F30}"/>
              </a:ext>
            </a:extLst>
          </p:cNvPr>
          <p:cNvSpPr/>
          <p:nvPr/>
        </p:nvSpPr>
        <p:spPr>
          <a:xfrm>
            <a:off x="337940" y="733425"/>
            <a:ext cx="1533183" cy="4970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83">
            <a:extLst>
              <a:ext uri="{FF2B5EF4-FFF2-40B4-BE49-F238E27FC236}">
                <a16:creationId xmlns:a16="http://schemas.microsoft.com/office/drawing/2014/main" id="{4BBCC1BF-AF70-49DB-90B0-ECAC354D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55861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사내 업무 공지를 넘어 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업무처리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용도로 강화된 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전자게시판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</a:p>
        </p:txBody>
      </p:sp>
      <p:sp>
        <p:nvSpPr>
          <p:cNvPr id="18" name="TextBox 83">
            <a:extLst>
              <a:ext uri="{FF2B5EF4-FFF2-40B4-BE49-F238E27FC236}">
                <a16:creationId xmlns:a16="http://schemas.microsoft.com/office/drawing/2014/main" id="{AB22C1F8-72FA-45AE-B8B2-01AAD664D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" y="1473769"/>
            <a:ext cx="9628353" cy="60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marL="171450" indent="-171450" eaLnBrk="0" hangingPunct="0">
              <a:lnSpc>
                <a:spcPts val="1800"/>
              </a:lnSpc>
              <a:spcAft>
                <a:spcPts val="200"/>
              </a:spcAft>
              <a:buClr>
                <a:srgbClr val="427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 수신해야 할 사람에게 알림을 발송하여 신속한 공유가 가능합니다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F8B17A7-3C91-41F2-B711-3B93D53FD0A0}"/>
              </a:ext>
            </a:extLst>
          </p:cNvPr>
          <p:cNvSpPr/>
          <p:nvPr/>
        </p:nvSpPr>
        <p:spPr>
          <a:xfrm>
            <a:off x="337940" y="1993515"/>
            <a:ext cx="5755470" cy="5232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사각형 설명선 18">
            <a:extLst>
              <a:ext uri="{FF2B5EF4-FFF2-40B4-BE49-F238E27FC236}">
                <a16:creationId xmlns:a16="http://schemas.microsoft.com/office/drawing/2014/main" id="{87D4C475-6FE2-4AAE-AF65-6763D2BC5D95}"/>
              </a:ext>
            </a:extLst>
          </p:cNvPr>
          <p:cNvSpPr/>
          <p:nvPr/>
        </p:nvSpPr>
        <p:spPr>
          <a:xfrm>
            <a:off x="403742" y="4190978"/>
            <a:ext cx="2790823" cy="1706094"/>
          </a:xfrm>
          <a:prstGeom prst="wedgeRectCallout">
            <a:avLst>
              <a:gd name="adj1" fmla="val -23060"/>
              <a:gd name="adj2" fmla="val -4820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9B7B4A9A-8990-497E-B2EA-F7E143988663}"/>
              </a:ext>
            </a:extLst>
          </p:cNvPr>
          <p:cNvSpPr/>
          <p:nvPr/>
        </p:nvSpPr>
        <p:spPr>
          <a:xfrm>
            <a:off x="403742" y="3772161"/>
            <a:ext cx="2790824" cy="37281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 지정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BAB58495-910A-4958-BEC1-47FAC7DB759D}"/>
              </a:ext>
            </a:extLst>
          </p:cNvPr>
          <p:cNvSpPr/>
          <p:nvPr/>
        </p:nvSpPr>
        <p:spPr>
          <a:xfrm>
            <a:off x="403742" y="5905105"/>
            <a:ext cx="2790824" cy="37281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 담당자의 신속한 대응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사각형 설명선 18">
            <a:extLst>
              <a:ext uri="{FF2B5EF4-FFF2-40B4-BE49-F238E27FC236}">
                <a16:creationId xmlns:a16="http://schemas.microsoft.com/office/drawing/2014/main" id="{F44BE8F9-4C3D-49C1-AE9A-4048FB0DCE8F}"/>
              </a:ext>
            </a:extLst>
          </p:cNvPr>
          <p:cNvSpPr/>
          <p:nvPr/>
        </p:nvSpPr>
        <p:spPr>
          <a:xfrm>
            <a:off x="403742" y="2066067"/>
            <a:ext cx="2790823" cy="1706094"/>
          </a:xfrm>
          <a:prstGeom prst="wedgeRectCallout">
            <a:avLst>
              <a:gd name="adj1" fmla="val -23060"/>
              <a:gd name="adj2" fmla="val -4820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10F2F3BC-92CB-4B86-855D-9E9A98659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37" y="4324837"/>
            <a:ext cx="2771340" cy="1508841"/>
          </a:xfrm>
          <a:prstGeom prst="rect">
            <a:avLst/>
          </a:prstGeom>
        </p:spPr>
      </p:pic>
      <p:sp>
        <p:nvSpPr>
          <p:cNvPr id="37" name="사각형: 둥근 모서리 42">
            <a:extLst>
              <a:ext uri="{FF2B5EF4-FFF2-40B4-BE49-F238E27FC236}">
                <a16:creationId xmlns:a16="http://schemas.microsoft.com/office/drawing/2014/main" id="{313D8415-BBC9-4DB5-BCA2-386BE8C707E9}"/>
              </a:ext>
            </a:extLst>
          </p:cNvPr>
          <p:cNvSpPr/>
          <p:nvPr/>
        </p:nvSpPr>
        <p:spPr>
          <a:xfrm>
            <a:off x="422791" y="4541125"/>
            <a:ext cx="2752725" cy="1148091"/>
          </a:xfrm>
          <a:prstGeom prst="roundRect">
            <a:avLst>
              <a:gd name="adj" fmla="val 3043"/>
            </a:avLst>
          </a:prstGeom>
          <a:noFill/>
          <a:ln w="28575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302E2E4B-6D44-4127-9A3A-20629BA83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03" y="2098290"/>
            <a:ext cx="2759075" cy="1654160"/>
          </a:xfrm>
          <a:prstGeom prst="rect">
            <a:avLst/>
          </a:prstGeom>
        </p:spPr>
      </p:pic>
      <p:sp>
        <p:nvSpPr>
          <p:cNvPr id="40" name="사각형 설명선 18">
            <a:extLst>
              <a:ext uri="{FF2B5EF4-FFF2-40B4-BE49-F238E27FC236}">
                <a16:creationId xmlns:a16="http://schemas.microsoft.com/office/drawing/2014/main" id="{968325FF-A677-4113-BAC8-A10F0B6BDE3C}"/>
              </a:ext>
            </a:extLst>
          </p:cNvPr>
          <p:cNvSpPr/>
          <p:nvPr/>
        </p:nvSpPr>
        <p:spPr>
          <a:xfrm>
            <a:off x="3232666" y="4190978"/>
            <a:ext cx="2781299" cy="1706094"/>
          </a:xfrm>
          <a:prstGeom prst="wedgeRectCallout">
            <a:avLst>
              <a:gd name="adj1" fmla="val -23060"/>
              <a:gd name="adj2" fmla="val -4820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B86615DF-E777-498B-83C6-31CD449D907B}"/>
              </a:ext>
            </a:extLst>
          </p:cNvPr>
          <p:cNvSpPr/>
          <p:nvPr/>
        </p:nvSpPr>
        <p:spPr>
          <a:xfrm>
            <a:off x="3232667" y="3772161"/>
            <a:ext cx="2790824" cy="37281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수신자에게 알림 발송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B88864AB-8F9F-4CBD-9C11-B35DE3901577}"/>
              </a:ext>
            </a:extLst>
          </p:cNvPr>
          <p:cNvSpPr/>
          <p:nvPr/>
        </p:nvSpPr>
        <p:spPr>
          <a:xfrm>
            <a:off x="3232667" y="5905105"/>
            <a:ext cx="2790824" cy="37281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4. 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업무처리의 회사 자료화</a:t>
            </a:r>
          </a:p>
        </p:txBody>
      </p:sp>
      <p:sp>
        <p:nvSpPr>
          <p:cNvPr id="43" name="사각형 설명선 18">
            <a:extLst>
              <a:ext uri="{FF2B5EF4-FFF2-40B4-BE49-F238E27FC236}">
                <a16:creationId xmlns:a16="http://schemas.microsoft.com/office/drawing/2014/main" id="{2695E027-264B-4E6A-8402-8FF9C71896D5}"/>
              </a:ext>
            </a:extLst>
          </p:cNvPr>
          <p:cNvSpPr/>
          <p:nvPr/>
        </p:nvSpPr>
        <p:spPr>
          <a:xfrm>
            <a:off x="3232666" y="2066067"/>
            <a:ext cx="2781299" cy="1706094"/>
          </a:xfrm>
          <a:prstGeom prst="wedgeRectCallout">
            <a:avLst>
              <a:gd name="adj1" fmla="val -23060"/>
              <a:gd name="adj2" fmla="val -4820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DDBE3A18-E579-46BC-95C9-BF0CBA929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85" y="4249898"/>
            <a:ext cx="2755339" cy="155819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5AC720FA-6ADB-4015-9CB0-4D6E3652B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545" y="2154542"/>
            <a:ext cx="2687798" cy="1517959"/>
          </a:xfrm>
          <a:prstGeom prst="rect">
            <a:avLst/>
          </a:prstGeom>
        </p:spPr>
      </p:pic>
      <p:sp>
        <p:nvSpPr>
          <p:cNvPr id="47" name="사각형: 둥근 모서리 40">
            <a:extLst>
              <a:ext uri="{FF2B5EF4-FFF2-40B4-BE49-F238E27FC236}">
                <a16:creationId xmlns:a16="http://schemas.microsoft.com/office/drawing/2014/main" id="{F46E8DFB-FB92-4D49-A191-470CEEE22B88}"/>
              </a:ext>
            </a:extLst>
          </p:cNvPr>
          <p:cNvSpPr/>
          <p:nvPr/>
        </p:nvSpPr>
        <p:spPr>
          <a:xfrm>
            <a:off x="3270924" y="3330039"/>
            <a:ext cx="805658" cy="174625"/>
          </a:xfrm>
          <a:prstGeom prst="roundRect">
            <a:avLst>
              <a:gd name="adj" fmla="val 14783"/>
            </a:avLst>
          </a:prstGeom>
          <a:noFill/>
          <a:ln w="28575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117ACC01-BF51-4DEF-84E9-10840A9962AF}"/>
              </a:ext>
            </a:extLst>
          </p:cNvPr>
          <p:cNvSpPr/>
          <p:nvPr/>
        </p:nvSpPr>
        <p:spPr>
          <a:xfrm>
            <a:off x="337939" y="6359790"/>
            <a:ext cx="5685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메일을 받아 </a:t>
            </a:r>
            <a:r>
              <a:rPr lang="ko-KR" altLang="en-US" sz="1000" dirty="0" err="1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여러명의</a:t>
            </a:r>
            <a:r>
              <a:rPr lang="ko-KR" altLang="en-US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직원이 공유해야 하는 경우</a:t>
            </a:r>
            <a:r>
              <a:rPr lang="en-US" altLang="ko-KR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담당자 메일로 받지 않고 업무 메일계정</a:t>
            </a:r>
            <a:r>
              <a:rPr lang="en-US" altLang="ko-KR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(tax@,  recruit@,  complain@ </a:t>
            </a:r>
            <a:r>
              <a:rPr lang="ko-KR" altLang="en-US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r>
              <a:rPr lang="en-US" altLang="ko-KR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 지정하면 메일도착즉시</a:t>
            </a:r>
            <a:r>
              <a:rPr lang="en-US" altLang="ko-KR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 </a:t>
            </a:r>
            <a:r>
              <a:rPr lang="ko-KR" altLang="en-US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사내 게시판인 </a:t>
            </a:r>
            <a:r>
              <a:rPr lang="en-US" altLang="ko-KR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이력서</a:t>
            </a:r>
            <a:r>
              <a:rPr lang="en-US" altLang="ko-KR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세금계산서</a:t>
            </a:r>
            <a:r>
              <a:rPr lang="en-US" altLang="ko-KR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고객불만사항</a:t>
            </a:r>
            <a:r>
              <a:rPr lang="en-US" altLang="ko-KR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1:1 </a:t>
            </a:r>
            <a:r>
              <a:rPr lang="ko-KR" altLang="en-US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등</a:t>
            </a:r>
            <a:r>
              <a:rPr lang="en-US" altLang="ko-KR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</a:t>
            </a:r>
            <a:r>
              <a:rPr lang="en-US" altLang="ko-KR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자동 등록되어 권한이 허용된 내부직원들이 해당 업무를 공유하고 진행사항을 댓글이나 업무지시 관리할 수 있는 기능</a:t>
            </a:r>
            <a:r>
              <a:rPr lang="en-US" altLang="ko-KR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5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과거</a:t>
            </a:r>
            <a:r>
              <a:rPr lang="ko-KR" altLang="en-US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메일 자료에 대해 기간</a:t>
            </a:r>
            <a:r>
              <a:rPr lang="en-US" altLang="ko-KR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제목 등을 손쉽게 검색</a:t>
            </a:r>
            <a:r>
              <a:rPr lang="en-US" altLang="ko-KR" sz="1000" dirty="0">
                <a:solidFill>
                  <a:srgbClr val="D7415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73B82924-3B75-458A-B23A-5A2C414CBF00}"/>
              </a:ext>
            </a:extLst>
          </p:cNvPr>
          <p:cNvGrpSpPr/>
          <p:nvPr/>
        </p:nvGrpSpPr>
        <p:grpSpPr>
          <a:xfrm>
            <a:off x="6100101" y="3946541"/>
            <a:ext cx="3706651" cy="3285039"/>
            <a:chOff x="8056725" y="2948541"/>
            <a:chExt cx="3706651" cy="3285039"/>
          </a:xfrm>
        </p:grpSpPr>
        <p:sp>
          <p:nvSpPr>
            <p:cNvPr id="60" name="사각형 설명선 18">
              <a:extLst>
                <a:ext uri="{FF2B5EF4-FFF2-40B4-BE49-F238E27FC236}">
                  <a16:creationId xmlns:a16="http://schemas.microsoft.com/office/drawing/2014/main" id="{5D7D29A6-C8EB-48B6-B629-DA7B496103BE}"/>
                </a:ext>
              </a:extLst>
            </p:cNvPr>
            <p:cNvSpPr/>
            <p:nvPr/>
          </p:nvSpPr>
          <p:spPr>
            <a:xfrm>
              <a:off x="8056725" y="2948541"/>
              <a:ext cx="3706651" cy="3285039"/>
            </a:xfrm>
            <a:prstGeom prst="wedgeRectCallout">
              <a:avLst>
                <a:gd name="adj1" fmla="val -23060"/>
                <a:gd name="adj2" fmla="val -4820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1" name="TextBox 83">
              <a:extLst>
                <a:ext uri="{FF2B5EF4-FFF2-40B4-BE49-F238E27FC236}">
                  <a16:creationId xmlns:a16="http://schemas.microsoft.com/office/drawing/2014/main" id="{55D28FB4-231F-49D3-9B97-D7661B0B7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875" y="3514808"/>
              <a:ext cx="3649501" cy="2686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3009" tIns="41505" rIns="83009" bIns="41505" anchor="t">
              <a:noAutofit/>
            </a:bodyPr>
            <a:lstStyle/>
            <a:p>
              <a:pPr marL="171450" lvl="1" indent="-171450" defTabSz="699690" eaLnBrk="0" latinLnBrk="0" hangingPunct="0">
                <a:lnSpc>
                  <a:spcPts val="1400"/>
                </a:lnSpc>
                <a:spcBef>
                  <a:spcPts val="300"/>
                </a:spcBef>
                <a:spcAft>
                  <a:spcPts val="100"/>
                </a:spcAft>
                <a:buSzPct val="80000"/>
                <a:buFont typeface="Wingdings" panose="05000000000000000000" pitchFamily="2" charset="2"/>
                <a:buChar char="§"/>
                <a:tabLst>
                  <a:tab pos="5186445" algn="l"/>
                </a:tabLst>
              </a:pPr>
              <a:r>
                <a:rPr lang="ko-KR" altLang="en-US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게시판을 이용하여 ‘</a:t>
              </a:r>
              <a:r>
                <a:rPr lang="ko-KR" altLang="en-US" sz="900" b="1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부서간 </a:t>
              </a:r>
              <a:r>
                <a:rPr lang="en-US" altLang="ko-KR" sz="900" b="1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/ </a:t>
              </a:r>
              <a:r>
                <a:rPr lang="ko-KR" altLang="en-US" sz="900" b="1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사용자간 업무 </a:t>
              </a:r>
              <a:r>
                <a:rPr lang="ko-KR" altLang="en-US" sz="900" b="1" dirty="0" err="1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처리</a:t>
              </a:r>
              <a:r>
                <a:rPr lang="ko-KR" altLang="en-US" sz="900" dirty="0" err="1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’를</a:t>
              </a:r>
              <a:r>
                <a:rPr lang="ko-KR" altLang="en-US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위한 용도로 활용</a:t>
              </a:r>
              <a:r>
                <a:rPr lang="en-US" altLang="ko-KR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</a:t>
              </a:r>
              <a:r>
                <a:rPr lang="ko-KR" altLang="en-US" sz="900" b="1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업무 지식화</a:t>
              </a:r>
              <a:r>
                <a:rPr lang="en-US" altLang="ko-KR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)</a:t>
              </a:r>
            </a:p>
            <a:p>
              <a:pPr marL="171450" lvl="1" indent="-171450" defTabSz="699690" eaLnBrk="0" latinLnBrk="0" hangingPunct="0">
                <a:lnSpc>
                  <a:spcPts val="1400"/>
                </a:lnSpc>
                <a:spcBef>
                  <a:spcPts val="600"/>
                </a:spcBef>
                <a:buSzPct val="80000"/>
                <a:buFont typeface="Wingdings" panose="05000000000000000000" pitchFamily="2" charset="2"/>
                <a:buChar char="§"/>
                <a:tabLst>
                  <a:tab pos="5186445" algn="l"/>
                </a:tabLst>
              </a:pPr>
              <a:r>
                <a:rPr lang="ko-KR" altLang="en-US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현재 게시판 구조의 문제점</a:t>
              </a:r>
            </a:p>
            <a:p>
              <a:pPr marL="260350" lvl="1" indent="-171450" defTabSz="699690" eaLnBrk="0" latinLnBrk="0" hangingPunct="0">
                <a:lnSpc>
                  <a:spcPts val="1400"/>
                </a:lnSpc>
                <a:spcBef>
                  <a:spcPts val="300"/>
                </a:spcBef>
                <a:spcAft>
                  <a:spcPts val="100"/>
                </a:spcAft>
                <a:buSzPct val="80000"/>
                <a:buFont typeface="Wingdings" panose="05000000000000000000" pitchFamily="2" charset="2"/>
                <a:buChar char="§"/>
                <a:tabLst>
                  <a:tab pos="5186445" algn="l"/>
                </a:tabLst>
              </a:pPr>
              <a:r>
                <a:rPr lang="ko-KR" altLang="en-US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게시물 등록 시 </a:t>
              </a:r>
              <a:r>
                <a:rPr lang="ko-KR" altLang="en-US" sz="900" b="1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조회자들이 스스로 찾아와서 조회</a:t>
              </a:r>
              <a:r>
                <a:rPr lang="ko-KR" altLang="en-US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해야 하는 문제점</a:t>
              </a:r>
            </a:p>
            <a:p>
              <a:pPr marL="260350" lvl="1" indent="-171450" defTabSz="699690" eaLnBrk="0" latinLnBrk="0" hangingPunct="0">
                <a:lnSpc>
                  <a:spcPts val="1400"/>
                </a:lnSpc>
                <a:spcBef>
                  <a:spcPts val="300"/>
                </a:spcBef>
                <a:spcAft>
                  <a:spcPts val="100"/>
                </a:spcAft>
                <a:buSzPct val="80000"/>
                <a:buFont typeface="Wingdings" panose="05000000000000000000" pitchFamily="2" charset="2"/>
                <a:buChar char="§"/>
                <a:tabLst>
                  <a:tab pos="5186445" algn="l"/>
                </a:tabLst>
              </a:pPr>
              <a:r>
                <a:rPr lang="ko-KR" altLang="en-US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그래서</a:t>
              </a:r>
              <a:r>
                <a:rPr lang="en-US" altLang="ko-KR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</a:t>
              </a:r>
              <a:r>
                <a:rPr lang="ko-KR" altLang="en-US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긴급 업무처리시에 메일 사용</a:t>
              </a:r>
            </a:p>
            <a:p>
              <a:pPr marL="260350" lvl="1" indent="-171450" defTabSz="699690" eaLnBrk="0" latinLnBrk="0" hangingPunct="0">
                <a:lnSpc>
                  <a:spcPts val="1400"/>
                </a:lnSpc>
                <a:spcBef>
                  <a:spcPts val="300"/>
                </a:spcBef>
                <a:spcAft>
                  <a:spcPts val="100"/>
                </a:spcAft>
                <a:buSzPct val="80000"/>
                <a:buFont typeface="Wingdings" panose="05000000000000000000" pitchFamily="2" charset="2"/>
                <a:buChar char="§"/>
                <a:tabLst>
                  <a:tab pos="5186445" algn="l"/>
                </a:tabLst>
              </a:pPr>
              <a:r>
                <a:rPr lang="ko-KR" altLang="en-US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메일은 </a:t>
              </a:r>
              <a:r>
                <a:rPr lang="ko-KR" altLang="en-US" sz="900" b="1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퇴사시 처리 업무에 대한 효과적인 인수인계가 안 되는</a:t>
              </a:r>
              <a:r>
                <a:rPr lang="ko-KR" altLang="en-US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불편함 발생</a:t>
              </a:r>
            </a:p>
            <a:p>
              <a:pPr marL="171450" lvl="1" indent="-171450" defTabSz="699690" eaLnBrk="0" latinLnBrk="0" hangingPunct="0">
                <a:lnSpc>
                  <a:spcPts val="1400"/>
                </a:lnSpc>
                <a:spcBef>
                  <a:spcPts val="600"/>
                </a:spcBef>
                <a:spcAft>
                  <a:spcPts val="100"/>
                </a:spcAft>
                <a:buSzPct val="80000"/>
                <a:buFont typeface="Wingdings" panose="05000000000000000000" pitchFamily="2" charset="2"/>
                <a:buChar char="§"/>
                <a:tabLst>
                  <a:tab pos="5186445" algn="l"/>
                </a:tabLst>
              </a:pPr>
              <a:r>
                <a:rPr lang="en-US" altLang="ko-KR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THE GWARE </a:t>
              </a:r>
              <a:r>
                <a:rPr lang="ko-KR" altLang="en-US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게시판 장점</a:t>
              </a:r>
            </a:p>
            <a:p>
              <a:pPr marL="260350" lvl="1" indent="-171450" defTabSz="699690" eaLnBrk="0" latinLnBrk="0" hangingPunct="0">
                <a:lnSpc>
                  <a:spcPts val="1400"/>
                </a:lnSpc>
                <a:spcBef>
                  <a:spcPts val="300"/>
                </a:spcBef>
                <a:spcAft>
                  <a:spcPts val="100"/>
                </a:spcAft>
                <a:buSzPct val="80000"/>
                <a:buFont typeface="Wingdings" panose="05000000000000000000" pitchFamily="2" charset="2"/>
                <a:buChar char="§"/>
                <a:tabLst>
                  <a:tab pos="5186445" algn="l"/>
                </a:tabLst>
              </a:pPr>
              <a:r>
                <a:rPr lang="ko-KR" altLang="en-US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게시물 등록 시 </a:t>
              </a:r>
              <a:r>
                <a:rPr lang="en-US" altLang="ko-KR" sz="900" b="1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'</a:t>
              </a:r>
              <a:r>
                <a:rPr lang="ko-KR" altLang="en-US" sz="900" b="1" dirty="0" err="1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업무참조자</a:t>
              </a:r>
              <a:r>
                <a:rPr lang="en-US" altLang="ko-KR" sz="900" b="1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'</a:t>
              </a:r>
              <a:r>
                <a:rPr lang="ko-KR" altLang="en-US" sz="900" b="1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대상으로 알림 </a:t>
              </a:r>
              <a:r>
                <a:rPr lang="ko-KR" altLang="en-US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발송</a:t>
              </a:r>
            </a:p>
            <a:p>
              <a:pPr marL="260350" lvl="1" indent="-171450" defTabSz="699690" eaLnBrk="0" latinLnBrk="0" hangingPunct="0">
                <a:lnSpc>
                  <a:spcPts val="1400"/>
                </a:lnSpc>
                <a:spcBef>
                  <a:spcPts val="300"/>
                </a:spcBef>
                <a:spcAft>
                  <a:spcPts val="100"/>
                </a:spcAft>
                <a:buSzPct val="80000"/>
                <a:buFont typeface="Wingdings" panose="05000000000000000000" pitchFamily="2" charset="2"/>
                <a:buChar char="§"/>
                <a:tabLst>
                  <a:tab pos="5186445" algn="l"/>
                </a:tabLst>
              </a:pPr>
              <a:r>
                <a:rPr lang="ko-KR" altLang="en-US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메일을 통해서 즉시 내용 조회</a:t>
              </a:r>
            </a:p>
            <a:p>
              <a:pPr marL="260350" lvl="1" indent="-171450" defTabSz="699690" eaLnBrk="0" latinLnBrk="0" hangingPunct="0">
                <a:lnSpc>
                  <a:spcPts val="1400"/>
                </a:lnSpc>
                <a:spcBef>
                  <a:spcPts val="300"/>
                </a:spcBef>
                <a:spcAft>
                  <a:spcPts val="100"/>
                </a:spcAft>
                <a:buSzPct val="80000"/>
                <a:buFont typeface="Wingdings" panose="05000000000000000000" pitchFamily="2" charset="2"/>
                <a:buChar char="§"/>
                <a:tabLst>
                  <a:tab pos="5186445" algn="l"/>
                </a:tabLst>
              </a:pPr>
              <a:r>
                <a:rPr lang="ko-KR" altLang="en-US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업무처리를 </a:t>
              </a:r>
              <a:r>
                <a:rPr lang="ko-KR" altLang="en-US" sz="900" b="1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게시물에 답글 또는 의견으로 즉시 회신</a:t>
              </a:r>
              <a:r>
                <a:rPr lang="en-US" altLang="ko-KR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</a:t>
              </a:r>
              <a:r>
                <a:rPr lang="ko-KR" altLang="en-US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알림</a:t>
              </a:r>
              <a:r>
                <a:rPr lang="en-US" altLang="ko-KR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)  </a:t>
              </a:r>
              <a:br>
                <a:rPr lang="en-US" altLang="ko-KR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</a:br>
              <a:r>
                <a:rPr lang="ko-KR" altLang="en-US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가능</a:t>
              </a:r>
              <a:r>
                <a:rPr lang="en-US" altLang="ko-KR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</a:t>
              </a:r>
              <a:r>
                <a:rPr lang="ko-KR" altLang="en-US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업무 지식화</a:t>
              </a:r>
              <a:r>
                <a:rPr lang="en-US" altLang="ko-KR" sz="900" dirty="0">
                  <a:ln w="1143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)</a:t>
              </a:r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FD6A20A1-8F15-4B80-A3DC-D30CA037B9C5}"/>
                </a:ext>
              </a:extLst>
            </p:cNvPr>
            <p:cNvSpPr/>
            <p:nvPr/>
          </p:nvSpPr>
          <p:spPr>
            <a:xfrm>
              <a:off x="8689239" y="3019425"/>
              <a:ext cx="2299759" cy="448732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marL="87313" indent="-87313">
                <a:buSzPct val="80000"/>
                <a:defRPr/>
              </a:pPr>
              <a:r>
                <a:rPr lang="ko-KR" altLang="en-US" sz="1600" b="1" spc="-60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업무 지적화</a:t>
              </a:r>
              <a:endParaRPr lang="en-US" altLang="en-US" sz="1600" b="1" spc="-6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662F05B6-D0BC-4E05-AAAD-4AF7E3C6D8F3}"/>
              </a:ext>
            </a:extLst>
          </p:cNvPr>
          <p:cNvGrpSpPr/>
          <p:nvPr/>
        </p:nvGrpSpPr>
        <p:grpSpPr>
          <a:xfrm>
            <a:off x="6200945" y="2526864"/>
            <a:ext cx="3562112" cy="810260"/>
            <a:chOff x="7168868" y="488986"/>
            <a:chExt cx="3562112" cy="810260"/>
          </a:xfrm>
        </p:grpSpPr>
        <p:sp>
          <p:nvSpPr>
            <p:cNvPr id="65" name="타원 64">
              <a:extLst>
                <a:ext uri="{FF2B5EF4-FFF2-40B4-BE49-F238E27FC236}">
                  <a16:creationId xmlns:a16="http://schemas.microsoft.com/office/drawing/2014/main" id="{FEA1B869-664A-483D-A71D-207B3CF34974}"/>
                </a:ext>
              </a:extLst>
            </p:cNvPr>
            <p:cNvSpPr/>
            <p:nvPr/>
          </p:nvSpPr>
          <p:spPr>
            <a:xfrm>
              <a:off x="7168868" y="488986"/>
              <a:ext cx="810260" cy="8102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B4A98D8-BC6D-4CD2-82D1-151C60B2CB7B}"/>
                </a:ext>
              </a:extLst>
            </p:cNvPr>
            <p:cNvSpPr txBox="1"/>
            <p:nvPr/>
          </p:nvSpPr>
          <p:spPr>
            <a:xfrm>
              <a:off x="7215566" y="685218"/>
              <a:ext cx="7168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신속한</a:t>
              </a:r>
              <a:endParaRPr lang="en-US" altLang="ko-KR" sz="1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업무처리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90966B84-606A-430F-9175-1BC326015814}"/>
                </a:ext>
              </a:extLst>
            </p:cNvPr>
            <p:cNvSpPr/>
            <p:nvPr/>
          </p:nvSpPr>
          <p:spPr>
            <a:xfrm>
              <a:off x="8345148" y="488986"/>
              <a:ext cx="810260" cy="8102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8AE6AEB-51D2-41A0-BA6A-731383ECA42E}"/>
                </a:ext>
              </a:extLst>
            </p:cNvPr>
            <p:cNvSpPr txBox="1"/>
            <p:nvPr/>
          </p:nvSpPr>
          <p:spPr>
            <a:xfrm>
              <a:off x="8340551" y="685218"/>
              <a:ext cx="8194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</a:t>
              </a:r>
              <a:r>
                <a:rPr lang="en-US" altLang="ko-KR" sz="11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1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업무</a:t>
              </a:r>
              <a:r>
                <a:rPr lang="en-US" altLang="ko-KR" sz="11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공유화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1B9D3E2F-3F82-47A9-B79C-3AD8422AEAA5}"/>
                </a:ext>
              </a:extLst>
            </p:cNvPr>
            <p:cNvSpPr/>
            <p:nvPr/>
          </p:nvSpPr>
          <p:spPr>
            <a:xfrm>
              <a:off x="9533510" y="488986"/>
              <a:ext cx="810260" cy="8102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EBC6C52-0040-4244-88D2-9C6EE22BB5DB}"/>
                </a:ext>
              </a:extLst>
            </p:cNvPr>
            <p:cNvSpPr txBox="1"/>
            <p:nvPr/>
          </p:nvSpPr>
          <p:spPr>
            <a:xfrm>
              <a:off x="9513685" y="766180"/>
              <a:ext cx="8499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회사자료화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71" name="그래픽 55">
              <a:extLst>
                <a:ext uri="{FF2B5EF4-FFF2-40B4-BE49-F238E27FC236}">
                  <a16:creationId xmlns:a16="http://schemas.microsoft.com/office/drawing/2014/main" id="{1F4723FC-2E67-4C88-BB97-082C6C9D6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74444" y="750396"/>
              <a:ext cx="169494" cy="308170"/>
            </a:xfrm>
            <a:prstGeom prst="rect">
              <a:avLst/>
            </a:prstGeom>
          </p:spPr>
        </p:pic>
        <p:pic>
          <p:nvPicPr>
            <p:cNvPr id="72" name="그래픽 56">
              <a:extLst>
                <a:ext uri="{FF2B5EF4-FFF2-40B4-BE49-F238E27FC236}">
                  <a16:creationId xmlns:a16="http://schemas.microsoft.com/office/drawing/2014/main" id="{8AC3747C-FCEA-45DC-B3C9-99367C4C4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50104" y="750396"/>
              <a:ext cx="169494" cy="308170"/>
            </a:xfrm>
            <a:prstGeom prst="rect">
              <a:avLst/>
            </a:prstGeom>
          </p:spPr>
        </p:pic>
        <p:pic>
          <p:nvPicPr>
            <p:cNvPr id="73" name="그래픽 57">
              <a:extLst>
                <a:ext uri="{FF2B5EF4-FFF2-40B4-BE49-F238E27FC236}">
                  <a16:creationId xmlns:a16="http://schemas.microsoft.com/office/drawing/2014/main" id="{2A373408-4988-4361-AA27-3D6BFC924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439638" y="750396"/>
              <a:ext cx="169494" cy="308170"/>
            </a:xfrm>
            <a:prstGeom prst="rect">
              <a:avLst/>
            </a:prstGeom>
          </p:spPr>
        </p:pic>
        <p:pic>
          <p:nvPicPr>
            <p:cNvPr id="74" name="그래픽 58">
              <a:extLst>
                <a:ext uri="{FF2B5EF4-FFF2-40B4-BE49-F238E27FC236}">
                  <a16:creationId xmlns:a16="http://schemas.microsoft.com/office/drawing/2014/main" id="{ED8E1BB6-1904-41FE-9116-34B8BE3ED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561486" y="750396"/>
              <a:ext cx="169494" cy="308170"/>
            </a:xfrm>
            <a:prstGeom prst="rect">
              <a:avLst/>
            </a:prstGeom>
          </p:spPr>
        </p:pic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98465FDF-A480-43D5-8D05-85DDE32B98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1546" y="2106666"/>
            <a:ext cx="1079464" cy="138030"/>
          </a:xfrm>
          <a:prstGeom prst="rect">
            <a:avLst/>
          </a:prstGeom>
        </p:spPr>
      </p:pic>
      <p:sp>
        <p:nvSpPr>
          <p:cNvPr id="39" name="사각형: 둥근 모서리 37">
            <a:extLst>
              <a:ext uri="{FF2B5EF4-FFF2-40B4-BE49-F238E27FC236}">
                <a16:creationId xmlns:a16="http://schemas.microsoft.com/office/drawing/2014/main" id="{15DCE3DA-D51D-4D6D-9F91-91B0ED7EFCE4}"/>
              </a:ext>
            </a:extLst>
          </p:cNvPr>
          <p:cNvSpPr/>
          <p:nvPr/>
        </p:nvSpPr>
        <p:spPr>
          <a:xfrm>
            <a:off x="419958" y="2218049"/>
            <a:ext cx="2757939" cy="1405787"/>
          </a:xfrm>
          <a:prstGeom prst="roundRect">
            <a:avLst>
              <a:gd name="adj" fmla="val 2518"/>
            </a:avLst>
          </a:prstGeom>
          <a:noFill/>
          <a:ln w="28575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D6003F7-BA58-485E-B82C-CAF57FD597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1732" y="4305359"/>
            <a:ext cx="2764971" cy="1482666"/>
          </a:xfrm>
          <a:prstGeom prst="rect">
            <a:avLst/>
          </a:prstGeom>
        </p:spPr>
      </p:pic>
      <p:sp>
        <p:nvSpPr>
          <p:cNvPr id="45" name="사각형: 둥근 모서리 41">
            <a:extLst>
              <a:ext uri="{FF2B5EF4-FFF2-40B4-BE49-F238E27FC236}">
                <a16:creationId xmlns:a16="http://schemas.microsoft.com/office/drawing/2014/main" id="{CD3FE517-3703-4BF1-A1FC-287F0B1323E3}"/>
              </a:ext>
            </a:extLst>
          </p:cNvPr>
          <p:cNvSpPr/>
          <p:nvPr/>
        </p:nvSpPr>
        <p:spPr>
          <a:xfrm>
            <a:off x="3681412" y="4657325"/>
            <a:ext cx="1023938" cy="1127526"/>
          </a:xfrm>
          <a:prstGeom prst="roundRect">
            <a:avLst>
              <a:gd name="adj" fmla="val 3873"/>
            </a:avLst>
          </a:prstGeom>
          <a:noFill/>
          <a:ln w="28575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" name="그래픽 48">
            <a:extLst>
              <a:ext uri="{FF2B5EF4-FFF2-40B4-BE49-F238E27FC236}">
                <a16:creationId xmlns:a16="http://schemas.microsoft.com/office/drawing/2014/main" id="{7816D017-E734-4EDA-9A1D-D574A6F455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19587" y="4093317"/>
            <a:ext cx="343318" cy="3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20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459C8E-32F6-4019-B22C-92DB4A050133}"/>
              </a:ext>
            </a:extLst>
          </p:cNvPr>
          <p:cNvSpPr txBox="1"/>
          <p:nvPr/>
        </p:nvSpPr>
        <p:spPr>
          <a:xfrm>
            <a:off x="278948" y="251527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FB7B09F-813F-4C07-A4EA-A34488C50718}"/>
              </a:ext>
            </a:extLst>
          </p:cNvPr>
          <p:cNvCxnSpPr>
            <a:cxnSpLocks/>
          </p:cNvCxnSpPr>
          <p:nvPr/>
        </p:nvCxnSpPr>
        <p:spPr>
          <a:xfrm>
            <a:off x="1388466" y="760274"/>
            <a:ext cx="832995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8D3C4D19-3B5F-4251-AE30-DBD698714F30}"/>
              </a:ext>
            </a:extLst>
          </p:cNvPr>
          <p:cNvSpPr/>
          <p:nvPr/>
        </p:nvSpPr>
        <p:spPr>
          <a:xfrm>
            <a:off x="337940" y="733425"/>
            <a:ext cx="1533183" cy="4970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83">
            <a:extLst>
              <a:ext uri="{FF2B5EF4-FFF2-40B4-BE49-F238E27FC236}">
                <a16:creationId xmlns:a16="http://schemas.microsoft.com/office/drawing/2014/main" id="{4BBCC1BF-AF70-49DB-90B0-ECAC354D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55861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공용메일 업무처리를 손쉽게</a:t>
            </a:r>
            <a:endParaRPr lang="en-US" altLang="ko-KR" sz="20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83">
            <a:extLst>
              <a:ext uri="{FF2B5EF4-FFF2-40B4-BE49-F238E27FC236}">
                <a16:creationId xmlns:a16="http://schemas.microsoft.com/office/drawing/2014/main" id="{AB22C1F8-72FA-45AE-B8B2-01AAD664D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" y="1473769"/>
            <a:ext cx="9628353" cy="60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marL="171450" indent="-171450">
              <a:lnSpc>
                <a:spcPts val="18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외부에서 공용메일로 수신되어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다수에게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전달된 업무메일을 동기화된 게시판에서 쉽고 빠르게 처리할 수 있고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진행상태도 확인이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8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조회이력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 상황 등을 바로 공유할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F69813E-3A12-4E39-ADEB-BEC137C28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16" y="3450782"/>
            <a:ext cx="5228617" cy="37568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7" name="사각형: 둥근 모서리 37">
            <a:extLst>
              <a:ext uri="{FF2B5EF4-FFF2-40B4-BE49-F238E27FC236}">
                <a16:creationId xmlns:a16="http://schemas.microsoft.com/office/drawing/2014/main" id="{B237FD3B-60E5-4AA0-A5C9-3B6CC39A2F42}"/>
              </a:ext>
            </a:extLst>
          </p:cNvPr>
          <p:cNvSpPr/>
          <p:nvPr/>
        </p:nvSpPr>
        <p:spPr>
          <a:xfrm>
            <a:off x="2580553" y="3792692"/>
            <a:ext cx="1789518" cy="187015"/>
          </a:xfrm>
          <a:prstGeom prst="roundRect">
            <a:avLst>
              <a:gd name="adj" fmla="val 2518"/>
            </a:avLst>
          </a:prstGeom>
          <a:noFill/>
          <a:ln w="28575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3D7A155-2220-48BD-ABDB-9401B1535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4307" y="3290439"/>
            <a:ext cx="1963039" cy="3970027"/>
          </a:xfrm>
          <a:prstGeom prst="rect">
            <a:avLst/>
          </a:prstGeom>
          <a:effectLst>
            <a:outerShdw blurRad="88900" dist="25400" dir="2700000" algn="tl" rotWithShape="0">
              <a:prstClr val="black">
                <a:alpha val="30000"/>
              </a:prstClr>
            </a:outerShdw>
          </a:effec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4CB1A119-ACE4-4989-9FA0-E0EB3ECE42FC}"/>
              </a:ext>
            </a:extLst>
          </p:cNvPr>
          <p:cNvGrpSpPr/>
          <p:nvPr/>
        </p:nvGrpSpPr>
        <p:grpSpPr>
          <a:xfrm>
            <a:off x="6724776" y="3379248"/>
            <a:ext cx="1742100" cy="3766906"/>
            <a:chOff x="5069075" y="3379248"/>
            <a:chExt cx="1742100" cy="3766906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F0AA05AD-EB6C-4998-8D04-41AF0C694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075" y="3379248"/>
              <a:ext cx="1740512" cy="3766906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AD17A8E5-7935-4F27-86B5-738CD65BF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77448" y="3576957"/>
              <a:ext cx="1733727" cy="2119710"/>
            </a:xfrm>
            <a:prstGeom prst="rect">
              <a:avLst/>
            </a:prstGeom>
          </p:spPr>
        </p:pic>
      </p:grpSp>
      <p:pic>
        <p:nvPicPr>
          <p:cNvPr id="16" name="그래픽 15">
            <a:extLst>
              <a:ext uri="{FF2B5EF4-FFF2-40B4-BE49-F238E27FC236}">
                <a16:creationId xmlns:a16="http://schemas.microsoft.com/office/drawing/2014/main" id="{560742C2-1B0C-4B6C-A6D5-23A6D71DD8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11988" y="3290439"/>
            <a:ext cx="1965706" cy="3975420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BA6E0F2A-222F-42E5-8FA6-DDCCB69CD3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28777" y="2513305"/>
            <a:ext cx="4998801" cy="4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29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55B69028-477F-450B-8A12-19B86687C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37" y="3051934"/>
            <a:ext cx="5222312" cy="37559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59C8E-32F6-4019-B22C-92DB4A050133}"/>
              </a:ext>
            </a:extLst>
          </p:cNvPr>
          <p:cNvSpPr txBox="1"/>
          <p:nvPr/>
        </p:nvSpPr>
        <p:spPr>
          <a:xfrm>
            <a:off x="278948" y="251527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FB7B09F-813F-4C07-A4EA-A34488C50718}"/>
              </a:ext>
            </a:extLst>
          </p:cNvPr>
          <p:cNvCxnSpPr>
            <a:cxnSpLocks/>
          </p:cNvCxnSpPr>
          <p:nvPr/>
        </p:nvCxnSpPr>
        <p:spPr>
          <a:xfrm>
            <a:off x="1388466" y="760274"/>
            <a:ext cx="832995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8D3C4D19-3B5F-4251-AE30-DBD698714F30}"/>
              </a:ext>
            </a:extLst>
          </p:cNvPr>
          <p:cNvSpPr/>
          <p:nvPr/>
        </p:nvSpPr>
        <p:spPr>
          <a:xfrm>
            <a:off x="337940" y="733425"/>
            <a:ext cx="1533183" cy="4970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83">
            <a:extLst>
              <a:ext uri="{FF2B5EF4-FFF2-40B4-BE49-F238E27FC236}">
                <a16:creationId xmlns:a16="http://schemas.microsoft.com/office/drawing/2014/main" id="{4BBCC1BF-AF70-49DB-90B0-ECAC354D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55861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다양한 종류의 게시판</a:t>
            </a:r>
            <a:endParaRPr lang="en-US" altLang="ko-KR" sz="20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83">
            <a:extLst>
              <a:ext uri="{FF2B5EF4-FFF2-40B4-BE49-F238E27FC236}">
                <a16:creationId xmlns:a16="http://schemas.microsoft.com/office/drawing/2014/main" id="{AB22C1F8-72FA-45AE-B8B2-01AAD664D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" y="1473769"/>
            <a:ext cx="9628353" cy="60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marL="171450" indent="-171450">
              <a:lnSpc>
                <a:spcPts val="18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분야별 용도에 맞게 다양하게 게시판을 설정하고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marL="171450" indent="-171450">
              <a:lnSpc>
                <a:spcPts val="18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게시판마다 권한설정도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8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무한대로 게시판 생성도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5BEB1DE1-9582-453F-A475-326B8599A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80" y="3067253"/>
            <a:ext cx="5166360" cy="3716153"/>
          </a:xfrm>
          <a:prstGeom prst="rect">
            <a:avLst/>
          </a:prstGeom>
        </p:spPr>
      </p:pic>
      <p:sp>
        <p:nvSpPr>
          <p:cNvPr id="16" name="사각형: 둥근 모서리 37">
            <a:extLst>
              <a:ext uri="{FF2B5EF4-FFF2-40B4-BE49-F238E27FC236}">
                <a16:creationId xmlns:a16="http://schemas.microsoft.com/office/drawing/2014/main" id="{3DC2EE90-9057-40AC-B65D-22A720228256}"/>
              </a:ext>
            </a:extLst>
          </p:cNvPr>
          <p:cNvSpPr/>
          <p:nvPr/>
        </p:nvSpPr>
        <p:spPr>
          <a:xfrm>
            <a:off x="1407516" y="4081138"/>
            <a:ext cx="1164234" cy="2544452"/>
          </a:xfrm>
          <a:prstGeom prst="roundRect">
            <a:avLst>
              <a:gd name="adj" fmla="val 2518"/>
            </a:avLst>
          </a:prstGeom>
          <a:noFill/>
          <a:ln w="28575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FC6AFB70-4128-4ED8-BDFC-D2E1C84E4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4475" y="2879647"/>
            <a:ext cx="1963039" cy="3970027"/>
          </a:xfrm>
          <a:prstGeom prst="rect">
            <a:avLst/>
          </a:prstGeom>
          <a:effectLst>
            <a:outerShdw blurRad="88900" dist="25400" dir="2700000" algn="tl" rotWithShape="0">
              <a:prstClr val="black">
                <a:alpha val="30000"/>
              </a:prstClr>
            </a:outerShdw>
          </a:effec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10E4231D-9DF4-4AC6-B04C-65F3A85AC2FD}"/>
              </a:ext>
            </a:extLst>
          </p:cNvPr>
          <p:cNvGrpSpPr/>
          <p:nvPr/>
        </p:nvGrpSpPr>
        <p:grpSpPr>
          <a:xfrm>
            <a:off x="6710676" y="2979408"/>
            <a:ext cx="1745275" cy="3766904"/>
            <a:chOff x="6710676" y="2979408"/>
            <a:chExt cx="1745275" cy="3766904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4120F067-1D9B-4792-B9DD-9BCD766BA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0676" y="2979408"/>
              <a:ext cx="1740512" cy="3766904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A698BC89-E0F7-48B0-A078-956BD6C7B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15439" y="3177632"/>
              <a:ext cx="1740512" cy="3166706"/>
            </a:xfrm>
            <a:prstGeom prst="rect">
              <a:avLst/>
            </a:prstGeom>
          </p:spPr>
        </p:pic>
      </p:grpSp>
      <p:pic>
        <p:nvPicPr>
          <p:cNvPr id="17" name="그래픽 16">
            <a:extLst>
              <a:ext uri="{FF2B5EF4-FFF2-40B4-BE49-F238E27FC236}">
                <a16:creationId xmlns:a16="http://schemas.microsoft.com/office/drawing/2014/main" id="{EFE452E0-AD4B-4F6B-919C-83311F84B8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04475" y="2873318"/>
            <a:ext cx="1965706" cy="39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43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24E6D70-53A9-4174-97B8-F611C32CC3E1}"/>
              </a:ext>
            </a:extLst>
          </p:cNvPr>
          <p:cNvSpPr txBox="1"/>
          <p:nvPr/>
        </p:nvSpPr>
        <p:spPr>
          <a:xfrm>
            <a:off x="278948" y="251527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</a:t>
            </a:r>
            <a:r>
              <a:rPr lang="en-US" altLang="ko-KR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TextBox 83">
            <a:extLst>
              <a:ext uri="{FF2B5EF4-FFF2-40B4-BE49-F238E27FC236}">
                <a16:creationId xmlns:a16="http://schemas.microsoft.com/office/drawing/2014/main" id="{AB22C1F8-72FA-45AE-B8B2-01AAD664D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" y="2538935"/>
            <a:ext cx="3543037" cy="472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 주소록 및 공개 주소록 지원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그룹핑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기능 지원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공개용 구분 지정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 직원 대상 사내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그룹핑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공개용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주소록 분류화 및 분류 이동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기능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인덱스 및 검색 기능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,email,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전화번호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휴대폰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 주소록은 조직도 연계 메모 송신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빠른 주소록 추가 및 일괄 추가 기능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 가져오기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내보내기 기능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 목록에서 ‘메일 송신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SMS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송신’ 기능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옵션 형태의 주소록 기능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특정인과 개인 주소록을 공유하는 ‘공유 주소록’ 기능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공개 주소록에 대해서 이력 관리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최초 등록자명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수정일자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228600" indent="-228600">
              <a:lnSpc>
                <a:spcPts val="1900"/>
              </a:lnSpc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등록된 주소에서 휴대폰 정보를 활용하여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편리한 수신자 지원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분류별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조직별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발송 가능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4483284" y="1739506"/>
            <a:ext cx="4915788" cy="3164101"/>
            <a:chOff x="6754522" y="829265"/>
            <a:chExt cx="4915788" cy="3164101"/>
          </a:xfrm>
        </p:grpSpPr>
        <p:sp>
          <p:nvSpPr>
            <p:cNvPr id="25" name="사각형 설명선 18">
              <a:extLst>
                <a:ext uri="{FF2B5EF4-FFF2-40B4-BE49-F238E27FC236}">
                  <a16:creationId xmlns:a16="http://schemas.microsoft.com/office/drawing/2014/main" id="{BF193B70-04B8-4C66-829D-C2BB7D54F958}"/>
                </a:ext>
              </a:extLst>
            </p:cNvPr>
            <p:cNvSpPr/>
            <p:nvPr/>
          </p:nvSpPr>
          <p:spPr>
            <a:xfrm>
              <a:off x="6754522" y="829265"/>
              <a:ext cx="4915788" cy="3164101"/>
            </a:xfrm>
            <a:prstGeom prst="wedgeRectCallout">
              <a:avLst>
                <a:gd name="adj1" fmla="val -23060"/>
                <a:gd name="adj2" fmla="val -4820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50153152-05BA-4D42-98C0-C2F83B4F8991}"/>
                </a:ext>
              </a:extLst>
            </p:cNvPr>
            <p:cNvSpPr/>
            <p:nvPr/>
          </p:nvSpPr>
          <p:spPr>
            <a:xfrm>
              <a:off x="8471078" y="963028"/>
              <a:ext cx="1482675" cy="448732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marL="87313" indent="-87313" algn="ctr">
                <a:buSzPct val="80000"/>
                <a:defRPr/>
              </a:pPr>
              <a:r>
                <a:rPr lang="ko-KR" altLang="en-US" sz="1600" b="1" spc="-60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기능 구성도</a:t>
              </a:r>
              <a:endParaRPr lang="en-US" altLang="en-US" sz="1600" b="1" spc="-6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사각형: 둥근 모서리 21">
              <a:extLst>
                <a:ext uri="{FF2B5EF4-FFF2-40B4-BE49-F238E27FC236}">
                  <a16:creationId xmlns:a16="http://schemas.microsoft.com/office/drawing/2014/main" id="{8D090E70-3288-4861-A6DA-7080B9E35217}"/>
                </a:ext>
              </a:extLst>
            </p:cNvPr>
            <p:cNvSpPr/>
            <p:nvPr/>
          </p:nvSpPr>
          <p:spPr>
            <a:xfrm>
              <a:off x="8617102" y="1550525"/>
              <a:ext cx="1190625" cy="350426"/>
            </a:xfrm>
            <a:prstGeom prst="roundRect">
              <a:avLst>
                <a:gd name="adj" fmla="val 9318"/>
              </a:avLst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50" dirty="0"/>
                <a:t>개인 주소록</a:t>
              </a:r>
            </a:p>
          </p:txBody>
        </p:sp>
        <p:sp>
          <p:nvSpPr>
            <p:cNvPr id="42" name="사각형: 둥근 모서리 22">
              <a:extLst>
                <a:ext uri="{FF2B5EF4-FFF2-40B4-BE49-F238E27FC236}">
                  <a16:creationId xmlns:a16="http://schemas.microsoft.com/office/drawing/2014/main" id="{B3CEA4C0-DF8B-4D69-9200-01058FC70630}"/>
                </a:ext>
              </a:extLst>
            </p:cNvPr>
            <p:cNvSpPr/>
            <p:nvPr/>
          </p:nvSpPr>
          <p:spPr>
            <a:xfrm>
              <a:off x="8617102" y="1998200"/>
              <a:ext cx="1190625" cy="350426"/>
            </a:xfrm>
            <a:prstGeom prst="roundRect">
              <a:avLst>
                <a:gd name="adj" fmla="val 9318"/>
              </a:avLst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50" dirty="0"/>
                <a:t>공개주소록</a:t>
              </a:r>
            </a:p>
          </p:txBody>
        </p:sp>
        <p:sp>
          <p:nvSpPr>
            <p:cNvPr id="43" name="사각형: 둥근 모서리 23">
              <a:extLst>
                <a:ext uri="{FF2B5EF4-FFF2-40B4-BE49-F238E27FC236}">
                  <a16:creationId xmlns:a16="http://schemas.microsoft.com/office/drawing/2014/main" id="{86D33D78-0217-45F4-8BB0-09CD64FCD3B3}"/>
                </a:ext>
              </a:extLst>
            </p:cNvPr>
            <p:cNvSpPr/>
            <p:nvPr/>
          </p:nvSpPr>
          <p:spPr>
            <a:xfrm>
              <a:off x="8617102" y="2445875"/>
              <a:ext cx="1190625" cy="350426"/>
            </a:xfrm>
            <a:prstGeom prst="roundRect">
              <a:avLst>
                <a:gd name="adj" fmla="val 9318"/>
              </a:avLst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50" dirty="0"/>
                <a:t>사내 </a:t>
              </a:r>
              <a:r>
                <a:rPr lang="ko-KR" altLang="en-US" sz="1150" dirty="0" err="1"/>
                <a:t>그룹핑</a:t>
              </a:r>
              <a:endParaRPr lang="ko-KR" altLang="en-US" sz="1150" dirty="0"/>
            </a:p>
          </p:txBody>
        </p:sp>
        <p:sp>
          <p:nvSpPr>
            <p:cNvPr id="44" name="사각형: 둥근 모서리 24">
              <a:extLst>
                <a:ext uri="{FF2B5EF4-FFF2-40B4-BE49-F238E27FC236}">
                  <a16:creationId xmlns:a16="http://schemas.microsoft.com/office/drawing/2014/main" id="{55D6FD17-56D0-48E4-BD5C-8630463D7B7B}"/>
                </a:ext>
              </a:extLst>
            </p:cNvPr>
            <p:cNvSpPr/>
            <p:nvPr/>
          </p:nvSpPr>
          <p:spPr>
            <a:xfrm>
              <a:off x="8617102" y="2884025"/>
              <a:ext cx="1190625" cy="350426"/>
            </a:xfrm>
            <a:prstGeom prst="roundRect">
              <a:avLst>
                <a:gd name="adj" fmla="val 9318"/>
              </a:avLst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50" dirty="0"/>
                <a:t>그룹추가</a:t>
              </a:r>
            </a:p>
          </p:txBody>
        </p:sp>
        <p:sp>
          <p:nvSpPr>
            <p:cNvPr id="45" name="사각형: 둥근 모서리 25">
              <a:extLst>
                <a:ext uri="{FF2B5EF4-FFF2-40B4-BE49-F238E27FC236}">
                  <a16:creationId xmlns:a16="http://schemas.microsoft.com/office/drawing/2014/main" id="{9D33F909-9D1D-4427-A638-E3A9079DD8AF}"/>
                </a:ext>
              </a:extLst>
            </p:cNvPr>
            <p:cNvSpPr/>
            <p:nvPr/>
          </p:nvSpPr>
          <p:spPr>
            <a:xfrm>
              <a:off x="8617101" y="3526400"/>
              <a:ext cx="1190625" cy="350426"/>
            </a:xfrm>
            <a:prstGeom prst="roundRect">
              <a:avLst>
                <a:gd name="adj" fmla="val 9318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50"/>
                <a:t>CSV </a:t>
              </a:r>
              <a:r>
                <a:rPr lang="ko-KR" altLang="en-US" sz="1150"/>
                <a:t>내보내기</a:t>
              </a:r>
              <a:endParaRPr lang="ko-KR" altLang="en-US" sz="1150" dirty="0"/>
            </a:p>
          </p:txBody>
        </p:sp>
        <p:sp>
          <p:nvSpPr>
            <p:cNvPr id="46" name="사각형: 둥근 모서리 26">
              <a:extLst>
                <a:ext uri="{FF2B5EF4-FFF2-40B4-BE49-F238E27FC236}">
                  <a16:creationId xmlns:a16="http://schemas.microsoft.com/office/drawing/2014/main" id="{13103789-2047-4519-81F0-72F12AFD6090}"/>
                </a:ext>
              </a:extLst>
            </p:cNvPr>
            <p:cNvSpPr/>
            <p:nvPr/>
          </p:nvSpPr>
          <p:spPr>
            <a:xfrm>
              <a:off x="10207777" y="1788364"/>
              <a:ext cx="1190625" cy="350426"/>
            </a:xfrm>
            <a:prstGeom prst="roundRect">
              <a:avLst>
                <a:gd name="adj" fmla="val 9318"/>
              </a:avLst>
            </a:prstGeom>
            <a:solidFill>
              <a:srgbClr val="8EB6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50" dirty="0"/>
                <a:t>사내통신</a:t>
              </a:r>
            </a:p>
          </p:txBody>
        </p:sp>
        <p:sp>
          <p:nvSpPr>
            <p:cNvPr id="47" name="사각형: 둥근 모서리 27">
              <a:extLst>
                <a:ext uri="{FF2B5EF4-FFF2-40B4-BE49-F238E27FC236}">
                  <a16:creationId xmlns:a16="http://schemas.microsoft.com/office/drawing/2014/main" id="{8B11315E-597F-41DA-9040-9447B5AB038C}"/>
                </a:ext>
              </a:extLst>
            </p:cNvPr>
            <p:cNvSpPr/>
            <p:nvPr/>
          </p:nvSpPr>
          <p:spPr>
            <a:xfrm>
              <a:off x="10207777" y="2236039"/>
              <a:ext cx="1190625" cy="350426"/>
            </a:xfrm>
            <a:prstGeom prst="roundRect">
              <a:avLst>
                <a:gd name="adj" fmla="val 9318"/>
              </a:avLst>
            </a:prstGeom>
            <a:solidFill>
              <a:srgbClr val="8EB6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50" dirty="0"/>
                <a:t>전자우편</a:t>
              </a:r>
            </a:p>
          </p:txBody>
        </p:sp>
        <p:sp>
          <p:nvSpPr>
            <p:cNvPr id="48" name="사각형: 둥근 모서리 28">
              <a:extLst>
                <a:ext uri="{FF2B5EF4-FFF2-40B4-BE49-F238E27FC236}">
                  <a16:creationId xmlns:a16="http://schemas.microsoft.com/office/drawing/2014/main" id="{648DD10B-D0D5-4088-A1F3-AA8DE87864CB}"/>
                </a:ext>
              </a:extLst>
            </p:cNvPr>
            <p:cNvSpPr/>
            <p:nvPr/>
          </p:nvSpPr>
          <p:spPr>
            <a:xfrm>
              <a:off x="10207777" y="2674189"/>
              <a:ext cx="1190625" cy="350426"/>
            </a:xfrm>
            <a:prstGeom prst="roundRect">
              <a:avLst>
                <a:gd name="adj" fmla="val 9318"/>
              </a:avLst>
            </a:prstGeom>
            <a:solidFill>
              <a:srgbClr val="8EB6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50" dirty="0"/>
                <a:t>SMS</a:t>
              </a:r>
              <a:endParaRPr lang="ko-KR" altLang="en-US" sz="1150" dirty="0"/>
            </a:p>
          </p:txBody>
        </p:sp>
        <p:sp>
          <p:nvSpPr>
            <p:cNvPr id="49" name="사각형: 둥근 모서리 29">
              <a:extLst>
                <a:ext uri="{FF2B5EF4-FFF2-40B4-BE49-F238E27FC236}">
                  <a16:creationId xmlns:a16="http://schemas.microsoft.com/office/drawing/2014/main" id="{8832981A-D640-4D1C-8538-F69BB0B40CB9}"/>
                </a:ext>
              </a:extLst>
            </p:cNvPr>
            <p:cNvSpPr/>
            <p:nvPr/>
          </p:nvSpPr>
          <p:spPr>
            <a:xfrm>
              <a:off x="7007377" y="1550525"/>
              <a:ext cx="1190625" cy="350426"/>
            </a:xfrm>
            <a:prstGeom prst="roundRect">
              <a:avLst>
                <a:gd name="adj" fmla="val 931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50" dirty="0"/>
                <a:t>빠른</a:t>
              </a:r>
              <a:r>
                <a:rPr lang="en-US" altLang="ko-KR" sz="1150" dirty="0"/>
                <a:t> </a:t>
              </a:r>
              <a:r>
                <a:rPr lang="ko-KR" altLang="en-US" sz="1150" dirty="0"/>
                <a:t>주소추가</a:t>
              </a:r>
            </a:p>
          </p:txBody>
        </p:sp>
        <p:sp>
          <p:nvSpPr>
            <p:cNvPr id="50" name="사각형: 둥근 모서리 30">
              <a:extLst>
                <a:ext uri="{FF2B5EF4-FFF2-40B4-BE49-F238E27FC236}">
                  <a16:creationId xmlns:a16="http://schemas.microsoft.com/office/drawing/2014/main" id="{0425359A-1485-4D7C-B7A9-4B7C9D094C93}"/>
                </a:ext>
              </a:extLst>
            </p:cNvPr>
            <p:cNvSpPr/>
            <p:nvPr/>
          </p:nvSpPr>
          <p:spPr>
            <a:xfrm>
              <a:off x="7016902" y="1996188"/>
              <a:ext cx="1190625" cy="350426"/>
            </a:xfrm>
            <a:prstGeom prst="roundRect">
              <a:avLst>
                <a:gd name="adj" fmla="val 931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50" dirty="0"/>
                <a:t>일괄 주소추가</a:t>
              </a:r>
            </a:p>
          </p:txBody>
        </p:sp>
        <p:sp>
          <p:nvSpPr>
            <p:cNvPr id="51" name="사각형: 둥근 모서리 31">
              <a:extLst>
                <a:ext uri="{FF2B5EF4-FFF2-40B4-BE49-F238E27FC236}">
                  <a16:creationId xmlns:a16="http://schemas.microsoft.com/office/drawing/2014/main" id="{F6B7B3F3-E067-4DE7-B9B5-FF35B9AC20C3}"/>
                </a:ext>
              </a:extLst>
            </p:cNvPr>
            <p:cNvSpPr/>
            <p:nvPr/>
          </p:nvSpPr>
          <p:spPr>
            <a:xfrm>
              <a:off x="7007377" y="2445875"/>
              <a:ext cx="1190625" cy="350426"/>
            </a:xfrm>
            <a:prstGeom prst="roundRect">
              <a:avLst>
                <a:gd name="adj" fmla="val 931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50" dirty="0"/>
                <a:t>일반 주소추가</a:t>
              </a:r>
            </a:p>
          </p:txBody>
        </p:sp>
        <p:sp>
          <p:nvSpPr>
            <p:cNvPr id="52" name="사각형: 둥근 모서리 32">
              <a:extLst>
                <a:ext uri="{FF2B5EF4-FFF2-40B4-BE49-F238E27FC236}">
                  <a16:creationId xmlns:a16="http://schemas.microsoft.com/office/drawing/2014/main" id="{052E0CD3-ECE7-46E6-A973-C9E43F45F98E}"/>
                </a:ext>
              </a:extLst>
            </p:cNvPr>
            <p:cNvSpPr/>
            <p:nvPr/>
          </p:nvSpPr>
          <p:spPr>
            <a:xfrm>
              <a:off x="7007377" y="2884025"/>
              <a:ext cx="1190625" cy="350426"/>
            </a:xfrm>
            <a:prstGeom prst="roundRect">
              <a:avLst>
                <a:gd name="adj" fmla="val 931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50" dirty="0"/>
                <a:t>CSV </a:t>
              </a:r>
              <a:r>
                <a:rPr lang="ko-KR" altLang="en-US" sz="1150" dirty="0"/>
                <a:t>가져오기</a:t>
              </a:r>
            </a:p>
          </p:txBody>
        </p:sp>
        <p:pic>
          <p:nvPicPr>
            <p:cNvPr id="53" name="그래픽 37">
              <a:extLst>
                <a:ext uri="{FF2B5EF4-FFF2-40B4-BE49-F238E27FC236}">
                  <a16:creationId xmlns:a16="http://schemas.microsoft.com/office/drawing/2014/main" id="{31EF42DC-BB6C-4728-BF25-FF40E5B37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2330" y="2238180"/>
              <a:ext cx="169494" cy="308170"/>
            </a:xfrm>
            <a:prstGeom prst="rect">
              <a:avLst/>
            </a:prstGeom>
          </p:spPr>
        </p:pic>
        <p:pic>
          <p:nvPicPr>
            <p:cNvPr id="54" name="그래픽 38">
              <a:extLst>
                <a:ext uri="{FF2B5EF4-FFF2-40B4-BE49-F238E27FC236}">
                  <a16:creationId xmlns:a16="http://schemas.microsoft.com/office/drawing/2014/main" id="{92FC4EC5-8BFB-420A-B88F-AFEB0769D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19830" y="2238180"/>
              <a:ext cx="169494" cy="308170"/>
            </a:xfrm>
            <a:prstGeom prst="rect">
              <a:avLst/>
            </a:prstGeom>
          </p:spPr>
        </p:pic>
        <p:pic>
          <p:nvPicPr>
            <p:cNvPr id="55" name="그래픽 39">
              <a:extLst>
                <a:ext uri="{FF2B5EF4-FFF2-40B4-BE49-F238E27FC236}">
                  <a16:creationId xmlns:a16="http://schemas.microsoft.com/office/drawing/2014/main" id="{BF79A90F-DE33-40E8-A863-ECEF01580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9127666" y="3230070"/>
              <a:ext cx="169494" cy="308170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343D53D0-6514-4354-894A-D0D198706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761" y="4998843"/>
            <a:ext cx="4915788" cy="22848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8" name="TextBox 83">
            <a:extLst>
              <a:ext uri="{FF2B5EF4-FFF2-40B4-BE49-F238E27FC236}">
                <a16:creationId xmlns:a16="http://schemas.microsoft.com/office/drawing/2014/main" id="{33031306-FE2B-42F1-BF96-E03A0CB82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962356"/>
            <a:ext cx="9628354" cy="69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2800"/>
              </a:lnSpc>
              <a:spcAft>
                <a:spcPts val="200"/>
              </a:spcAft>
            </a:pPr>
            <a:r>
              <a:rPr lang="ko-KR" altLang="en-US" sz="2000" spc="-70" dirty="0" err="1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웹상에서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주소록 등록하고 관리하며 이를 이용하여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지인 관리 및 커뮤니케이션에 효율성을 높일 수 있습니다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eaLnBrk="0" hangingPunct="0">
              <a:lnSpc>
                <a:spcPts val="2800"/>
              </a:lnSpc>
              <a:spcAft>
                <a:spcPts val="200"/>
              </a:spcAft>
            </a:pPr>
            <a:endParaRPr lang="en-US" altLang="ko-KR" sz="20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620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459C8E-32F6-4019-B22C-92DB4A050133}"/>
              </a:ext>
            </a:extLst>
          </p:cNvPr>
          <p:cNvSpPr txBox="1"/>
          <p:nvPr/>
        </p:nvSpPr>
        <p:spPr>
          <a:xfrm>
            <a:off x="278948" y="251527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파일함</a:t>
            </a:r>
            <a:r>
              <a:rPr lang="en-US" altLang="ko-KR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FB7B09F-813F-4C07-A4EA-A34488C50718}"/>
              </a:ext>
            </a:extLst>
          </p:cNvPr>
          <p:cNvCxnSpPr>
            <a:cxnSpLocks/>
          </p:cNvCxnSpPr>
          <p:nvPr/>
        </p:nvCxnSpPr>
        <p:spPr>
          <a:xfrm>
            <a:off x="1388466" y="760274"/>
            <a:ext cx="832995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8D3C4D19-3B5F-4251-AE30-DBD698714F30}"/>
              </a:ext>
            </a:extLst>
          </p:cNvPr>
          <p:cNvSpPr/>
          <p:nvPr/>
        </p:nvSpPr>
        <p:spPr>
          <a:xfrm>
            <a:off x="337940" y="733425"/>
            <a:ext cx="1533183" cy="4970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83">
            <a:extLst>
              <a:ext uri="{FF2B5EF4-FFF2-40B4-BE49-F238E27FC236}">
                <a16:creationId xmlns:a16="http://schemas.microsoft.com/office/drawing/2014/main" id="{4BBCC1BF-AF70-49DB-90B0-ECAC354D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55861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사용자 </a:t>
            </a:r>
            <a:r>
              <a:rPr lang="en-US" altLang="ko-KR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PC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에 저장된 파일을 </a:t>
            </a:r>
            <a:r>
              <a:rPr lang="en-US" altLang="ko-KR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THE GWARE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에 저장하여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공유와 보안 유지기능을 제공</a:t>
            </a:r>
          </a:p>
        </p:txBody>
      </p:sp>
      <p:sp>
        <p:nvSpPr>
          <p:cNvPr id="18" name="TextBox 83">
            <a:extLst>
              <a:ext uri="{FF2B5EF4-FFF2-40B4-BE49-F238E27FC236}">
                <a16:creationId xmlns:a16="http://schemas.microsoft.com/office/drawing/2014/main" id="{AB22C1F8-72FA-45AE-B8B2-01AAD664D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" y="1473769"/>
            <a:ext cx="9628353" cy="60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marL="171450" indent="-171450" eaLnBrk="0" hangingPunct="0">
              <a:lnSpc>
                <a:spcPts val="1800"/>
              </a:lnSpc>
              <a:spcAft>
                <a:spcPts val="200"/>
              </a:spcAft>
              <a:buClr>
                <a:srgbClr val="427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 이력관리 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THE GWARE 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타 메뉴와 연동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 첨부 및 복사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/ 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다중 다운로드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업로드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1189531-AF32-400E-B5DA-D34EFF034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8" y="6240777"/>
            <a:ext cx="4484142" cy="862336"/>
          </a:xfrm>
          <a:prstGeom prst="rect">
            <a:avLst/>
          </a:prstGeom>
          <a:ln w="2540">
            <a:solidFill>
              <a:schemeClr val="bg1">
                <a:lumMod val="50000"/>
              </a:schemeClr>
            </a:solidFill>
          </a:ln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200EBD9E-D01D-4788-8287-54FA60158D16}"/>
              </a:ext>
            </a:extLst>
          </p:cNvPr>
          <p:cNvGrpSpPr/>
          <p:nvPr/>
        </p:nvGrpSpPr>
        <p:grpSpPr>
          <a:xfrm>
            <a:off x="804715" y="2446800"/>
            <a:ext cx="4223465" cy="1304519"/>
            <a:chOff x="7038343" y="818285"/>
            <a:chExt cx="4223465" cy="1304519"/>
          </a:xfrm>
        </p:grpSpPr>
        <p:sp>
          <p:nvSpPr>
            <p:cNvPr id="23" name="사각형: 둥근 모서리 16">
              <a:extLst>
                <a:ext uri="{FF2B5EF4-FFF2-40B4-BE49-F238E27FC236}">
                  <a16:creationId xmlns:a16="http://schemas.microsoft.com/office/drawing/2014/main" id="{DAC4D289-6A14-4EE3-A6F0-5C3C224D95D1}"/>
                </a:ext>
              </a:extLst>
            </p:cNvPr>
            <p:cNvSpPr/>
            <p:nvPr/>
          </p:nvSpPr>
          <p:spPr>
            <a:xfrm>
              <a:off x="8609968" y="818285"/>
              <a:ext cx="1108309" cy="1304519"/>
            </a:xfrm>
            <a:prstGeom prst="roundRect">
              <a:avLst>
                <a:gd name="adj" fmla="val 2039"/>
              </a:avLst>
            </a:prstGeom>
            <a:solidFill>
              <a:schemeClr val="bg1"/>
            </a:solidFill>
            <a:ln w="19050">
              <a:solidFill>
                <a:srgbClr val="4285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ts val="1200"/>
                </a:lnSpc>
                <a:buSzPct val="90000"/>
              </a:pPr>
              <a:endParaRPr lang="ko-KR" altLang="en-US" sz="75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24" name="그래픽 22">
              <a:extLst>
                <a:ext uri="{FF2B5EF4-FFF2-40B4-BE49-F238E27FC236}">
                  <a16:creationId xmlns:a16="http://schemas.microsoft.com/office/drawing/2014/main" id="{8C662FE8-4E29-40F6-9C85-4FA2CFF22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51141" y="1321222"/>
              <a:ext cx="169494" cy="308170"/>
            </a:xfrm>
            <a:prstGeom prst="rect">
              <a:avLst/>
            </a:prstGeom>
          </p:spPr>
        </p:pic>
        <p:sp>
          <p:nvSpPr>
            <p:cNvPr id="25" name="사각형: 둥근 모서리 23">
              <a:extLst>
                <a:ext uri="{FF2B5EF4-FFF2-40B4-BE49-F238E27FC236}">
                  <a16:creationId xmlns:a16="http://schemas.microsoft.com/office/drawing/2014/main" id="{BC2FF20E-97FE-462F-9DAB-348798C6C445}"/>
                </a:ext>
              </a:extLst>
            </p:cNvPr>
            <p:cNvSpPr/>
            <p:nvPr/>
          </p:nvSpPr>
          <p:spPr>
            <a:xfrm>
              <a:off x="7038343" y="1559760"/>
              <a:ext cx="1108309" cy="361544"/>
            </a:xfrm>
            <a:prstGeom prst="roundRect">
              <a:avLst>
                <a:gd name="adj" fmla="val 9218"/>
              </a:avLst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공유함</a:t>
              </a:r>
            </a:p>
          </p:txBody>
        </p:sp>
        <p:sp>
          <p:nvSpPr>
            <p:cNvPr id="26" name="사각형: 둥근 모서리 24">
              <a:extLst>
                <a:ext uri="{FF2B5EF4-FFF2-40B4-BE49-F238E27FC236}">
                  <a16:creationId xmlns:a16="http://schemas.microsoft.com/office/drawing/2014/main" id="{4D6CE5EA-8603-49A7-B4A1-3EB9A2DF1F9B}"/>
                </a:ext>
              </a:extLst>
            </p:cNvPr>
            <p:cNvSpPr/>
            <p:nvPr/>
          </p:nvSpPr>
          <p:spPr>
            <a:xfrm>
              <a:off x="7038343" y="1083510"/>
              <a:ext cx="1108309" cy="361544"/>
            </a:xfrm>
            <a:prstGeom prst="roundRect">
              <a:avLst>
                <a:gd name="adj" fmla="val 9218"/>
              </a:avLst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개인함</a:t>
              </a:r>
            </a:p>
          </p:txBody>
        </p:sp>
        <p:pic>
          <p:nvPicPr>
            <p:cNvPr id="27" name="그래픽 33">
              <a:extLst>
                <a:ext uri="{FF2B5EF4-FFF2-40B4-BE49-F238E27FC236}">
                  <a16:creationId xmlns:a16="http://schemas.microsoft.com/office/drawing/2014/main" id="{01403652-9A39-4D6D-9EC2-EB393BDCF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07610" y="1321222"/>
              <a:ext cx="169494" cy="308170"/>
            </a:xfrm>
            <a:prstGeom prst="rect">
              <a:avLst/>
            </a:prstGeom>
          </p:spPr>
        </p:pic>
        <p:sp>
          <p:nvSpPr>
            <p:cNvPr id="28" name="사각형: 둥근 모서리 34">
              <a:extLst>
                <a:ext uri="{FF2B5EF4-FFF2-40B4-BE49-F238E27FC236}">
                  <a16:creationId xmlns:a16="http://schemas.microsoft.com/office/drawing/2014/main" id="{FF4717BF-8F30-47B7-B83A-D7B5C1478475}"/>
                </a:ext>
              </a:extLst>
            </p:cNvPr>
            <p:cNvSpPr/>
            <p:nvPr/>
          </p:nvSpPr>
          <p:spPr>
            <a:xfrm>
              <a:off x="10153499" y="1294535"/>
              <a:ext cx="1108309" cy="361544"/>
            </a:xfrm>
            <a:prstGeom prst="roundRect">
              <a:avLst>
                <a:gd name="adj" fmla="val 9218"/>
              </a:avLst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05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메일</a:t>
              </a:r>
              <a:r>
                <a:rPr lang="en-US" altLang="ko-KR" sz="105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05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결재 등</a:t>
              </a:r>
              <a:endPara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05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첨부파일</a:t>
              </a:r>
            </a:p>
          </p:txBody>
        </p:sp>
        <p:sp>
          <p:nvSpPr>
            <p:cNvPr id="29" name="사각형: 둥근 모서리 35">
              <a:extLst>
                <a:ext uri="{FF2B5EF4-FFF2-40B4-BE49-F238E27FC236}">
                  <a16:creationId xmlns:a16="http://schemas.microsoft.com/office/drawing/2014/main" id="{29DEEB85-828D-4CCD-ADE6-52DC5B046EA1}"/>
                </a:ext>
              </a:extLst>
            </p:cNvPr>
            <p:cNvSpPr/>
            <p:nvPr/>
          </p:nvSpPr>
          <p:spPr>
            <a:xfrm>
              <a:off x="10153499" y="818285"/>
              <a:ext cx="1108309" cy="361544"/>
            </a:xfrm>
            <a:prstGeom prst="roundRect">
              <a:avLst>
                <a:gd name="adj" fmla="val 9218"/>
              </a:avLst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개인 </a:t>
              </a:r>
              <a:r>
                <a:rPr lang="en-US" altLang="ko-KR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PC</a:t>
              </a:r>
              <a:endPara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0" name="사각형: 둥근 모서리 36">
              <a:extLst>
                <a:ext uri="{FF2B5EF4-FFF2-40B4-BE49-F238E27FC236}">
                  <a16:creationId xmlns:a16="http://schemas.microsoft.com/office/drawing/2014/main" id="{025B7AB6-B53C-44F0-9F77-4AD3CA8944EA}"/>
                </a:ext>
              </a:extLst>
            </p:cNvPr>
            <p:cNvSpPr/>
            <p:nvPr/>
          </p:nvSpPr>
          <p:spPr>
            <a:xfrm>
              <a:off x="10153499" y="1761260"/>
              <a:ext cx="1108309" cy="361544"/>
            </a:xfrm>
            <a:prstGeom prst="roundRect">
              <a:avLst>
                <a:gd name="adj" fmla="val 9218"/>
              </a:avLst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05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다운로드</a:t>
              </a:r>
              <a:endPara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05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이력관리</a:t>
              </a:r>
            </a:p>
          </p:txBody>
        </p:sp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C0FDAFE7-F491-43EC-9887-E2A94A49A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26999" y="865914"/>
              <a:ext cx="1072690" cy="1213672"/>
            </a:xfrm>
            <a:prstGeom prst="rect">
              <a:avLst/>
            </a:prstGeom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3B48523-8B90-4B48-B2F0-7C68B12A4BB5}"/>
              </a:ext>
            </a:extLst>
          </p:cNvPr>
          <p:cNvGrpSpPr/>
          <p:nvPr/>
        </p:nvGrpSpPr>
        <p:grpSpPr>
          <a:xfrm>
            <a:off x="5778993" y="2337979"/>
            <a:ext cx="3600451" cy="2893371"/>
            <a:chOff x="8162925" y="2028824"/>
            <a:chExt cx="3600451" cy="2893371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D7D33CBE-49D1-4E4C-8CDF-BD6EFEAA73DD}"/>
                </a:ext>
              </a:extLst>
            </p:cNvPr>
            <p:cNvSpPr/>
            <p:nvPr/>
          </p:nvSpPr>
          <p:spPr>
            <a:xfrm>
              <a:off x="8162925" y="2028824"/>
              <a:ext cx="3600451" cy="2893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FA7C6794-F6A6-48FF-8328-BEEEEC1020F8}"/>
                </a:ext>
              </a:extLst>
            </p:cNvPr>
            <p:cNvSpPr/>
            <p:nvPr/>
          </p:nvSpPr>
          <p:spPr>
            <a:xfrm>
              <a:off x="8900838" y="2261659"/>
              <a:ext cx="2299759" cy="448732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marL="87313" indent="-87313">
                <a:buSzPct val="80000"/>
                <a:defRPr/>
              </a:pPr>
              <a:r>
                <a:rPr lang="ko-KR" altLang="en-US" sz="1600" b="1" spc="-60" dirty="0" err="1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파일함</a:t>
              </a:r>
              <a:r>
                <a:rPr lang="ko-KR" altLang="en-US" sz="1600" b="1" spc="-60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관리</a:t>
              </a:r>
              <a:endParaRPr lang="en-US" altLang="en-US" sz="1600" b="1" spc="-6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1" name="텍스트 개체 틀 297">
              <a:extLst>
                <a:ext uri="{FF2B5EF4-FFF2-40B4-BE49-F238E27FC236}">
                  <a16:creationId xmlns:a16="http://schemas.microsoft.com/office/drawing/2014/main" id="{63A4E6F4-AF00-4AEA-930E-891806E5A8DE}"/>
                </a:ext>
              </a:extLst>
            </p:cNvPr>
            <p:cNvSpPr txBox="1">
              <a:spLocks/>
            </p:cNvSpPr>
            <p:nvPr/>
          </p:nvSpPr>
          <p:spPr>
            <a:xfrm>
              <a:off x="8434749" y="2827588"/>
              <a:ext cx="3035402" cy="1857652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6350" rIns="0" bIns="0" anchor="t"/>
            <a:lstStyle/>
            <a:p>
              <a:pPr marL="171450" lvl="1" indent="-171450">
                <a:lnSpc>
                  <a:spcPts val="1900"/>
                </a:lnSpc>
                <a:spcBef>
                  <a:spcPts val="200"/>
                </a:spcBef>
                <a:buSzPct val="80000"/>
                <a:buFont typeface="Wingdings" panose="05000000000000000000" pitchFamily="2" charset="2"/>
                <a:buChar char="§"/>
                <a:defRPr/>
              </a:pP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웹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브라우저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상에서 파일을 관리하는 기능</a:t>
              </a:r>
              <a:b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개인폴더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공유폴더로</a:t>
              </a: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구분하여 제공</a:t>
              </a:r>
            </a:p>
            <a:p>
              <a:pPr marL="171450" lvl="1" indent="-171450">
                <a:lnSpc>
                  <a:spcPts val="1900"/>
                </a:lnSpc>
                <a:spcBef>
                  <a:spcPts val="200"/>
                </a:spcBef>
                <a:buSzPct val="80000"/>
                <a:buFont typeface="Wingdings" panose="05000000000000000000" pitchFamily="2" charset="2"/>
                <a:buChar char="§"/>
                <a:defRPr/>
              </a:pPr>
              <a:r>
                <a:rPr lang="ko-KR" altLang="en-US" sz="1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다단계트리</a:t>
              </a: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무한대 공유함 폴더 생성</a:t>
              </a:r>
              <a:b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lang="ko-KR" altLang="en-US"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폴더별</a:t>
              </a: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조회권한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다운로드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), </a:t>
              </a: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관리권한</a:t>
              </a: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설정</a:t>
              </a:r>
              <a:endPara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lvl="1" indent="-171450">
                <a:lnSpc>
                  <a:spcPts val="1900"/>
                </a:lnSpc>
                <a:spcBef>
                  <a:spcPts val="200"/>
                </a:spcBef>
                <a:buSzPct val="80000"/>
                <a:buFont typeface="Wingdings" panose="05000000000000000000" pitchFamily="2" charset="2"/>
                <a:buChar char="§"/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그룹웨어 메뉴들과 ‘</a:t>
              </a:r>
              <a:r>
                <a:rPr lang="ko-KR" altLang="en-US" sz="1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웹폴더</a:t>
              </a: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’ 연계 기능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lvl="1" indent="-171450">
                <a:lnSpc>
                  <a:spcPts val="1900"/>
                </a:lnSpc>
                <a:spcBef>
                  <a:spcPts val="200"/>
                </a:spcBef>
                <a:buSzPct val="80000"/>
                <a:buFont typeface="Wingdings" panose="05000000000000000000" pitchFamily="2" charset="2"/>
                <a:buChar char="§"/>
                <a:defRPr/>
              </a:pP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파일 다중 업로드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다운로드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(ActiveX</a:t>
              </a: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방식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lvl="1" indent="-171450">
                <a:lnSpc>
                  <a:spcPts val="1900"/>
                </a:lnSpc>
                <a:spcBef>
                  <a:spcPts val="200"/>
                </a:spcBef>
                <a:buSzPct val="80000"/>
                <a:buFont typeface="Wingdings" panose="05000000000000000000" pitchFamily="2" charset="2"/>
                <a:buChar char="§"/>
                <a:defRPr/>
              </a:pP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현재 위치 표시 및 현재 용량 표시</a:t>
              </a: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F6767788-C4CA-4C60-8F64-6BA706B39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870" y="4179787"/>
            <a:ext cx="4465619" cy="20587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18E371D-3B75-4EEA-9019-315125DB1C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3250" y="5488991"/>
            <a:ext cx="2545969" cy="16089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9" name="그래픽 38">
            <a:extLst>
              <a:ext uri="{FF2B5EF4-FFF2-40B4-BE49-F238E27FC236}">
                <a16:creationId xmlns:a16="http://schemas.microsoft.com/office/drawing/2014/main" id="{37118816-4AC2-412C-B329-6C811A8B0F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27547" y="2612617"/>
            <a:ext cx="476050" cy="3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3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E76E87D-59E0-442B-BE37-5D517803FF10}"/>
              </a:ext>
            </a:extLst>
          </p:cNvPr>
          <p:cNvSpPr/>
          <p:nvPr/>
        </p:nvSpPr>
        <p:spPr>
          <a:xfrm>
            <a:off x="7049729" y="521110"/>
            <a:ext cx="2749206" cy="33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713A43A-4E1E-4D54-A8FC-E3D0616AFBBE}"/>
              </a:ext>
            </a:extLst>
          </p:cNvPr>
          <p:cNvSpPr/>
          <p:nvPr/>
        </p:nvSpPr>
        <p:spPr>
          <a:xfrm>
            <a:off x="0" y="0"/>
            <a:ext cx="7049729" cy="77724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00"/>
              </a:lnSpc>
            </a:pPr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777B6-F4EF-43FA-AD4E-5E9149154052}"/>
              </a:ext>
            </a:extLst>
          </p:cNvPr>
          <p:cNvSpPr txBox="1"/>
          <p:nvPr/>
        </p:nvSpPr>
        <p:spPr>
          <a:xfrm>
            <a:off x="809188" y="1297703"/>
            <a:ext cx="23230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3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01. </a:t>
            </a:r>
            <a:r>
              <a:rPr lang="ko-KR" altLang="en-US" sz="3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회사소개</a:t>
            </a: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8C01083-1948-440F-B5F0-615E357E7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8" y="7415646"/>
            <a:ext cx="1087736" cy="151594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0B97DAC0-6708-4BD3-8995-DF4BFADEF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755" y="2979175"/>
            <a:ext cx="5369191" cy="424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24E6D70-53A9-4174-97B8-F611C32CC3E1}"/>
              </a:ext>
            </a:extLst>
          </p:cNvPr>
          <p:cNvSpPr txBox="1"/>
          <p:nvPr/>
        </p:nvSpPr>
        <p:spPr>
          <a:xfrm>
            <a:off x="278948" y="251527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</a:p>
        </p:txBody>
      </p:sp>
      <p:sp>
        <p:nvSpPr>
          <p:cNvPr id="22" name="TextBox 83">
            <a:extLst>
              <a:ext uri="{FF2B5EF4-FFF2-40B4-BE49-F238E27FC236}">
                <a16:creationId xmlns:a16="http://schemas.microsoft.com/office/drawing/2014/main" id="{CA9EE338-7C78-46CD-ADD3-21BE0365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85357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latin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사내직원들끼리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채팅을 보내고 받는 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기능</a:t>
            </a:r>
            <a:endParaRPr lang="en-US" altLang="ko-KR" sz="20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83">
            <a:extLst>
              <a:ext uri="{FF2B5EF4-FFF2-40B4-BE49-F238E27FC236}">
                <a16:creationId xmlns:a16="http://schemas.microsoft.com/office/drawing/2014/main" id="{7DB4B495-F341-4714-BCE8-2DE185F9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" y="1503264"/>
            <a:ext cx="9628353" cy="113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marL="171450" indent="-171450" eaLnBrk="0" latin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수신대상자를 정하여 채팅을 빠르게 보낼 수 있습니다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71450" indent="-171450" eaLnBrk="0" latin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문자처럼 서로 대화 하듯이 주고 받을 수 있고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상대방이 읽지 않았으면  읽지 않은 인원의 숫자로 표시됩니다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 eaLnBrk="0" latin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채팅 리스트에서 검색된 단어가 포함된 채팅방을 제공합니다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 eaLnBrk="0" latin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채팅을 주고 받은 내용은 검색이 가능하여 추후에 찾아보기에도 편리합니다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spc="-70" dirty="0">
              <a:ln>
                <a:solidFill>
                  <a:srgbClr val="28405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6FFF94A2-36BC-9B36-63F6-68296370CD33}"/>
              </a:ext>
            </a:extLst>
          </p:cNvPr>
          <p:cNvGrpSpPr/>
          <p:nvPr/>
        </p:nvGrpSpPr>
        <p:grpSpPr>
          <a:xfrm>
            <a:off x="320691" y="2849010"/>
            <a:ext cx="6373035" cy="4370939"/>
            <a:chOff x="320691" y="2915686"/>
            <a:chExt cx="6088991" cy="4176128"/>
          </a:xfrm>
        </p:grpSpPr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969DE5BF-814B-A0A8-508D-B39E9CD64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691" y="2915686"/>
              <a:ext cx="6088991" cy="417612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89BBEC97-B497-A390-73A2-82A13E51B878}"/>
                </a:ext>
              </a:extLst>
            </p:cNvPr>
            <p:cNvSpPr/>
            <p:nvPr/>
          </p:nvSpPr>
          <p:spPr>
            <a:xfrm>
              <a:off x="1787234" y="3310073"/>
              <a:ext cx="215397" cy="218940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DCDE0BFF-7881-C36C-3CC0-2E50433EE348}"/>
                </a:ext>
              </a:extLst>
            </p:cNvPr>
            <p:cNvSpPr/>
            <p:nvPr/>
          </p:nvSpPr>
          <p:spPr>
            <a:xfrm>
              <a:off x="5862638" y="3319597"/>
              <a:ext cx="452438" cy="195128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220E7D2D-1CBE-BCD5-7C90-FCAB512F6C87}"/>
                </a:ext>
              </a:extLst>
            </p:cNvPr>
            <p:cNvSpPr/>
            <p:nvPr/>
          </p:nvSpPr>
          <p:spPr>
            <a:xfrm>
              <a:off x="5200650" y="3012415"/>
              <a:ext cx="1147764" cy="195128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59" name="그림 58">
            <a:extLst>
              <a:ext uri="{FF2B5EF4-FFF2-40B4-BE49-F238E27FC236}">
                <a16:creationId xmlns:a16="http://schemas.microsoft.com/office/drawing/2014/main" id="{D18A7C11-0F24-DE86-83AD-28EEB6626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92" y="2849009"/>
            <a:ext cx="2950098" cy="43709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8875CC93-809C-2786-3C45-0B091B17B343}"/>
              </a:ext>
            </a:extLst>
          </p:cNvPr>
          <p:cNvSpPr/>
          <p:nvPr/>
        </p:nvSpPr>
        <p:spPr>
          <a:xfrm>
            <a:off x="7831931" y="3910012"/>
            <a:ext cx="95250" cy="12314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462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5CFD1B-F296-A712-EB2D-A10E808D2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61" y="2744353"/>
            <a:ext cx="8042779" cy="44343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4E6D70-53A9-4174-97B8-F611C32CC3E1}"/>
              </a:ext>
            </a:extLst>
          </p:cNvPr>
          <p:cNvSpPr txBox="1"/>
          <p:nvPr/>
        </p:nvSpPr>
        <p:spPr>
          <a:xfrm>
            <a:off x="278948" y="251527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</a:p>
        </p:txBody>
      </p:sp>
      <p:sp>
        <p:nvSpPr>
          <p:cNvPr id="22" name="TextBox 83">
            <a:extLst>
              <a:ext uri="{FF2B5EF4-FFF2-40B4-BE49-F238E27FC236}">
                <a16:creationId xmlns:a16="http://schemas.microsoft.com/office/drawing/2014/main" id="{CA9EE338-7C78-46CD-ADD3-21BE0365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85357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latin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채팅의 여러가지 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기능</a:t>
            </a:r>
            <a:endParaRPr lang="en-US" altLang="ko-KR" sz="20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83">
            <a:extLst>
              <a:ext uri="{FF2B5EF4-FFF2-40B4-BE49-F238E27FC236}">
                <a16:creationId xmlns:a16="http://schemas.microsoft.com/office/drawing/2014/main" id="{7DB4B495-F341-4714-BCE8-2DE185F9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" y="1503264"/>
            <a:ext cx="9628353" cy="112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marL="171450" indent="-171450" eaLnBrk="0" latin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새채팅으로 원하는 대화상대와 채팅방을 생성할 수 있습니다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 eaLnBrk="0" latin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채팅 알림을 켜 놓을 시 실시간으로 알림을 받을 수 있습니다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 eaLnBrk="0" latin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b="0" i="0" dirty="0">
                <a:solidFill>
                  <a:srgbClr val="38383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메시지 ・ 이미지 ・ 파일전송 </a:t>
            </a:r>
            <a:r>
              <a:rPr lang="ko-KR" altLang="en-US" sz="1100" dirty="0">
                <a:solidFill>
                  <a:srgbClr val="3838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 편리하게 채팅이 가능합니다</a:t>
            </a:r>
            <a:r>
              <a:rPr lang="en-US" altLang="ko-KR" sz="1100" dirty="0">
                <a:solidFill>
                  <a:srgbClr val="3838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 ea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결재문서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협업 게시물 등 대화상대에게  전달 가능합니다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048" name="직사각형 1047">
            <a:extLst>
              <a:ext uri="{FF2B5EF4-FFF2-40B4-BE49-F238E27FC236}">
                <a16:creationId xmlns:a16="http://schemas.microsoft.com/office/drawing/2014/main" id="{F155FD5B-173D-56E3-4A02-27CDEFDA2567}"/>
              </a:ext>
            </a:extLst>
          </p:cNvPr>
          <p:cNvSpPr/>
          <p:nvPr/>
        </p:nvSpPr>
        <p:spPr>
          <a:xfrm>
            <a:off x="7811943" y="3177147"/>
            <a:ext cx="472896" cy="20403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91" name="그림 1090">
            <a:extLst>
              <a:ext uri="{FF2B5EF4-FFF2-40B4-BE49-F238E27FC236}">
                <a16:creationId xmlns:a16="http://schemas.microsoft.com/office/drawing/2014/main" id="{CEEEFEB6-3754-8359-439C-A274A3532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758" y="2863513"/>
            <a:ext cx="2193296" cy="3097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119" name="직사각형 1118">
            <a:extLst>
              <a:ext uri="{FF2B5EF4-FFF2-40B4-BE49-F238E27FC236}">
                <a16:creationId xmlns:a16="http://schemas.microsoft.com/office/drawing/2014/main" id="{7993570C-15EE-48A3-A395-1BE8B383B584}"/>
              </a:ext>
            </a:extLst>
          </p:cNvPr>
          <p:cNvSpPr/>
          <p:nvPr/>
        </p:nvSpPr>
        <p:spPr>
          <a:xfrm>
            <a:off x="5653105" y="2883153"/>
            <a:ext cx="332095" cy="27183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025E6FE-9401-B883-53CB-D79354D55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930" y="3499595"/>
            <a:ext cx="2904152" cy="3775397"/>
          </a:xfrm>
          <a:prstGeom prst="rect">
            <a:avLst/>
          </a:prstGeom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FC24CDF-C686-394A-71E2-CB52D6337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252" y="3499595"/>
            <a:ext cx="2542899" cy="3770166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cxnSp>
        <p:nvCxnSpPr>
          <p:cNvPr id="1049" name="직선 화살표 연결선 1048">
            <a:extLst>
              <a:ext uri="{FF2B5EF4-FFF2-40B4-BE49-F238E27FC236}">
                <a16:creationId xmlns:a16="http://schemas.microsoft.com/office/drawing/2014/main" id="{74892FE2-7F89-4C37-13BB-388CBB5ED3F1}"/>
              </a:ext>
            </a:extLst>
          </p:cNvPr>
          <p:cNvCxnSpPr>
            <a:cxnSpLocks/>
            <a:stCxn id="1048" idx="1"/>
          </p:cNvCxnSpPr>
          <p:nvPr/>
        </p:nvCxnSpPr>
        <p:spPr>
          <a:xfrm flipH="1">
            <a:off x="5334000" y="3279164"/>
            <a:ext cx="2477943" cy="216511"/>
          </a:xfrm>
          <a:prstGeom prst="straightConnector1">
            <a:avLst/>
          </a:prstGeom>
          <a:ln w="25400" cmpd="sng">
            <a:solidFill>
              <a:schemeClr val="accent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직사각형 1049">
            <a:extLst>
              <a:ext uri="{FF2B5EF4-FFF2-40B4-BE49-F238E27FC236}">
                <a16:creationId xmlns:a16="http://schemas.microsoft.com/office/drawing/2014/main" id="{4F176726-E1B1-7E03-6C98-2A3B5B240BFF}"/>
              </a:ext>
            </a:extLst>
          </p:cNvPr>
          <p:cNvSpPr/>
          <p:nvPr/>
        </p:nvSpPr>
        <p:spPr>
          <a:xfrm>
            <a:off x="4850261" y="6873308"/>
            <a:ext cx="813469" cy="21296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51" name="직선 화살표 연결선 1050">
            <a:extLst>
              <a:ext uri="{FF2B5EF4-FFF2-40B4-BE49-F238E27FC236}">
                <a16:creationId xmlns:a16="http://schemas.microsoft.com/office/drawing/2014/main" id="{9D6F163D-B873-ECEC-75EA-A422A46B80F9}"/>
              </a:ext>
            </a:extLst>
          </p:cNvPr>
          <p:cNvCxnSpPr>
            <a:cxnSpLocks/>
            <a:stCxn id="1050" idx="3"/>
          </p:cNvCxnSpPr>
          <p:nvPr/>
        </p:nvCxnSpPr>
        <p:spPr>
          <a:xfrm>
            <a:off x="5663730" y="6979792"/>
            <a:ext cx="1214439" cy="0"/>
          </a:xfrm>
          <a:prstGeom prst="straightConnector1">
            <a:avLst/>
          </a:prstGeom>
          <a:ln w="25400" cmpd="sng">
            <a:solidFill>
              <a:schemeClr val="accent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7879A8AF-BBEE-A1F7-6FA4-12D850E08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553" y="4870185"/>
            <a:ext cx="3039639" cy="24281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D2F7A43C-9DE1-F35F-E802-6C10D7CAA9B2}"/>
              </a:ext>
            </a:extLst>
          </p:cNvPr>
          <p:cNvSpPr/>
          <p:nvPr/>
        </p:nvSpPr>
        <p:spPr>
          <a:xfrm>
            <a:off x="1914056" y="6048051"/>
            <a:ext cx="1692275" cy="48577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B27320E-7A64-DFA5-FDA0-F5A700822729}"/>
              </a:ext>
            </a:extLst>
          </p:cNvPr>
          <p:cNvSpPr/>
          <p:nvPr/>
        </p:nvSpPr>
        <p:spPr>
          <a:xfrm>
            <a:off x="647232" y="6581452"/>
            <a:ext cx="628650" cy="21590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9868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5D70885-7CEC-4B9E-AE33-B94467CC2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10" y="2228169"/>
            <a:ext cx="8397293" cy="50660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4E6D70-53A9-4174-97B8-F611C32CC3E1}"/>
              </a:ext>
            </a:extLst>
          </p:cNvPr>
          <p:cNvSpPr txBox="1"/>
          <p:nvPr/>
        </p:nvSpPr>
        <p:spPr>
          <a:xfrm>
            <a:off x="278948" y="251527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</a:p>
        </p:txBody>
      </p:sp>
      <p:sp>
        <p:nvSpPr>
          <p:cNvPr id="22" name="TextBox 83">
            <a:extLst>
              <a:ext uri="{FF2B5EF4-FFF2-40B4-BE49-F238E27FC236}">
                <a16:creationId xmlns:a16="http://schemas.microsoft.com/office/drawing/2014/main" id="{CA9EE338-7C78-46CD-ADD3-21BE0365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85357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spc="-70" dirty="0" err="1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게시글을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공유해야 할 대상자에게 알림을 발송하여 빠르게 공유</a:t>
            </a:r>
            <a:endParaRPr lang="en-US" altLang="ko-KR" sz="20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83">
            <a:extLst>
              <a:ext uri="{FF2B5EF4-FFF2-40B4-BE49-F238E27FC236}">
                <a16:creationId xmlns:a16="http://schemas.microsoft.com/office/drawing/2014/main" id="{7DB4B495-F341-4714-BCE8-2DE185F9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" y="1503265"/>
            <a:ext cx="9628353" cy="60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marL="171450" indent="-171450" ea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작성자가 수신대상자를 지정하여 알림을 발송하면 수신대상자한테 알림이 발송됩니다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71450" indent="-171450" eaLnBrk="0" hangingPunct="0">
              <a:lnSpc>
                <a:spcPct val="150000"/>
              </a:lnSpc>
              <a:spcAft>
                <a:spcPts val="200"/>
              </a:spcAft>
              <a:buClr>
                <a:srgbClr val="428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알림을 통해 업무를 빠르게 확인할 수 있습니다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spc="-70" dirty="0">
              <a:ln>
                <a:solidFill>
                  <a:srgbClr val="28405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1CC0450-F9CC-4001-96B6-AB4E1C2CA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162" y="3305176"/>
            <a:ext cx="2664396" cy="3534242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15" name="타원 14">
            <a:extLst>
              <a:ext uri="{FF2B5EF4-FFF2-40B4-BE49-F238E27FC236}">
                <a16:creationId xmlns:a16="http://schemas.microsoft.com/office/drawing/2014/main" id="{91DA1676-5D23-4ADF-9F02-3109A31603FC}"/>
              </a:ext>
            </a:extLst>
          </p:cNvPr>
          <p:cNvSpPr/>
          <p:nvPr/>
        </p:nvSpPr>
        <p:spPr>
          <a:xfrm>
            <a:off x="8259609" y="7010169"/>
            <a:ext cx="270548" cy="270548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1D5E023-F1B2-4FAC-BF41-C4319B7DF748}"/>
              </a:ext>
            </a:extLst>
          </p:cNvPr>
          <p:cNvCxnSpPr>
            <a:cxnSpLocks/>
          </p:cNvCxnSpPr>
          <p:nvPr/>
        </p:nvCxnSpPr>
        <p:spPr>
          <a:xfrm flipV="1">
            <a:off x="8415184" y="6917301"/>
            <a:ext cx="0" cy="14764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720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E76E87D-59E0-442B-BE37-5D517803FF10}"/>
              </a:ext>
            </a:extLst>
          </p:cNvPr>
          <p:cNvSpPr/>
          <p:nvPr/>
        </p:nvSpPr>
        <p:spPr>
          <a:xfrm>
            <a:off x="7049729" y="521110"/>
            <a:ext cx="2749206" cy="33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713A43A-4E1E-4D54-A8FC-E3D0616AFBBE}"/>
              </a:ext>
            </a:extLst>
          </p:cNvPr>
          <p:cNvSpPr/>
          <p:nvPr/>
        </p:nvSpPr>
        <p:spPr>
          <a:xfrm>
            <a:off x="0" y="0"/>
            <a:ext cx="7049729" cy="77724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00"/>
              </a:lnSpc>
            </a:pPr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777B6-F4EF-43FA-AD4E-5E9149154052}"/>
              </a:ext>
            </a:extLst>
          </p:cNvPr>
          <p:cNvSpPr txBox="1"/>
          <p:nvPr/>
        </p:nvSpPr>
        <p:spPr>
          <a:xfrm>
            <a:off x="809188" y="1297703"/>
            <a:ext cx="23230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3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03. </a:t>
            </a:r>
            <a:r>
              <a:rPr lang="ko-KR" altLang="en-US" sz="30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모바일앱</a:t>
            </a:r>
            <a:endParaRPr lang="ko-KR" altLang="en-US" sz="3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8C01083-1948-440F-B5F0-615E357E7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8" y="7415646"/>
            <a:ext cx="1087736" cy="151594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E1234C3C-34A3-4EE2-8883-1DF2A558D0CC}"/>
              </a:ext>
            </a:extLst>
          </p:cNvPr>
          <p:cNvGrpSpPr/>
          <p:nvPr/>
        </p:nvGrpSpPr>
        <p:grpSpPr>
          <a:xfrm>
            <a:off x="6097894" y="2644901"/>
            <a:ext cx="2258735" cy="4606390"/>
            <a:chOff x="6562540" y="3457467"/>
            <a:chExt cx="1336339" cy="2725287"/>
          </a:xfrm>
        </p:grpSpPr>
        <p:pic>
          <p:nvPicPr>
            <p:cNvPr id="30" name="그래픽 29">
              <a:extLst>
                <a:ext uri="{FF2B5EF4-FFF2-40B4-BE49-F238E27FC236}">
                  <a16:creationId xmlns:a16="http://schemas.microsoft.com/office/drawing/2014/main" id="{D206E2F8-BB21-4BBD-A57B-24F4A42EC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63568" y="3459549"/>
              <a:ext cx="1335311" cy="2723194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</p:pic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E96B8FC1-CC39-4E2C-95D7-38FB003122D3}"/>
                </a:ext>
              </a:extLst>
            </p:cNvPr>
            <p:cNvGrpSpPr/>
            <p:nvPr/>
          </p:nvGrpSpPr>
          <p:grpSpPr>
            <a:xfrm>
              <a:off x="6640364" y="3529168"/>
              <a:ext cx="1192680" cy="2581259"/>
              <a:chOff x="6613199" y="3529168"/>
              <a:chExt cx="1192680" cy="2581259"/>
            </a:xfrm>
          </p:grpSpPr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61E0D02C-2435-4191-B130-10273AD07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3199" y="3529168"/>
                <a:ext cx="1192680" cy="2581259"/>
              </a:xfrm>
              <a:prstGeom prst="rect">
                <a:avLst/>
              </a:prstGeom>
            </p:spPr>
          </p:pic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D17C852F-61ED-4C4F-B48D-765C0335AE6A}"/>
                  </a:ext>
                </a:extLst>
              </p:cNvPr>
              <p:cNvSpPr/>
              <p:nvPr/>
            </p:nvSpPr>
            <p:spPr>
              <a:xfrm>
                <a:off x="6673643" y="3860800"/>
                <a:ext cx="146257" cy="58738"/>
              </a:xfrm>
              <a:prstGeom prst="rect">
                <a:avLst/>
              </a:prstGeom>
              <a:solidFill>
                <a:srgbClr val="4285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123362-CEF8-4907-867C-546ED70463D3}"/>
                  </a:ext>
                </a:extLst>
              </p:cNvPr>
              <p:cNvSpPr txBox="1"/>
              <p:nvPr/>
            </p:nvSpPr>
            <p:spPr>
              <a:xfrm>
                <a:off x="6628565" y="3835135"/>
                <a:ext cx="251512" cy="111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630" dirty="0" err="1">
                    <a:solidFill>
                      <a:schemeClr val="bg1"/>
                    </a:solidFill>
                  </a:rPr>
                  <a:t>지웨어</a:t>
                </a:r>
                <a:endParaRPr lang="ko-KR" altLang="en-US" sz="63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6" name="그래픽 35">
                <a:extLst>
                  <a:ext uri="{FF2B5EF4-FFF2-40B4-BE49-F238E27FC236}">
                    <a16:creationId xmlns:a16="http://schemas.microsoft.com/office/drawing/2014/main" id="{FA4BF4D6-8E0D-4797-9B75-B7C008529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517026" y="3857069"/>
                <a:ext cx="217274" cy="217274"/>
              </a:xfrm>
              <a:prstGeom prst="rect">
                <a:avLst/>
              </a:prstGeom>
            </p:spPr>
          </p:pic>
        </p:grpSp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0A0E3378-88C5-460E-9948-1D4E474DE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62540" y="3457467"/>
              <a:ext cx="1336338" cy="2725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9511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459C8E-32F6-4019-B22C-92DB4A050133}"/>
              </a:ext>
            </a:extLst>
          </p:cNvPr>
          <p:cNvSpPr txBox="1"/>
          <p:nvPr/>
        </p:nvSpPr>
        <p:spPr>
          <a:xfrm>
            <a:off x="278948" y="251527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모바일앱</a:t>
            </a:r>
            <a:r>
              <a:rPr lang="en-US" altLang="ko-KR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FB7B09F-813F-4C07-A4EA-A34488C50718}"/>
              </a:ext>
            </a:extLst>
          </p:cNvPr>
          <p:cNvCxnSpPr>
            <a:cxnSpLocks/>
          </p:cNvCxnSpPr>
          <p:nvPr/>
        </p:nvCxnSpPr>
        <p:spPr>
          <a:xfrm>
            <a:off x="1388466" y="760274"/>
            <a:ext cx="832995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8D3C4D19-3B5F-4251-AE30-DBD698714F30}"/>
              </a:ext>
            </a:extLst>
          </p:cNvPr>
          <p:cNvSpPr/>
          <p:nvPr/>
        </p:nvSpPr>
        <p:spPr>
          <a:xfrm>
            <a:off x="337940" y="733425"/>
            <a:ext cx="1533183" cy="4970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5673987" y="3968503"/>
            <a:ext cx="3406427" cy="2263515"/>
            <a:chOff x="5834908" y="4472584"/>
            <a:chExt cx="3600451" cy="2263515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44560370-E071-4543-8F61-656D39B4C1A4}"/>
                </a:ext>
              </a:extLst>
            </p:cNvPr>
            <p:cNvSpPr/>
            <p:nvPr/>
          </p:nvSpPr>
          <p:spPr>
            <a:xfrm>
              <a:off x="5834908" y="4472584"/>
              <a:ext cx="3600451" cy="2263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F85F56C1-1B61-470F-839F-710DFA7B8EF0}"/>
                </a:ext>
              </a:extLst>
            </p:cNvPr>
            <p:cNvSpPr/>
            <p:nvPr/>
          </p:nvSpPr>
          <p:spPr>
            <a:xfrm>
              <a:off x="6074444" y="4605911"/>
              <a:ext cx="3333751" cy="302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ts val="1800"/>
                </a:lnSpc>
                <a:buFont typeface="Wingdings" panose="05000000000000000000" pitchFamily="2" charset="2"/>
                <a:buChar char="§"/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THE GWARE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endPara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텍스트 개체 틀 297">
              <a:extLst>
                <a:ext uri="{FF2B5EF4-FFF2-40B4-BE49-F238E27FC236}">
                  <a16:creationId xmlns:a16="http://schemas.microsoft.com/office/drawing/2014/main" id="{CAA1054A-7C30-464F-9484-5CCD69E67CBB}"/>
                </a:ext>
              </a:extLst>
            </p:cNvPr>
            <p:cNvSpPr txBox="1">
              <a:spLocks/>
            </p:cNvSpPr>
            <p:nvPr/>
          </p:nvSpPr>
          <p:spPr>
            <a:xfrm>
              <a:off x="6239940" y="5051297"/>
              <a:ext cx="3168256" cy="1588758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6350" rIns="0" bIns="0" anchor="t"/>
            <a:lstStyle/>
            <a:p>
              <a:pPr marL="171450" lvl="1" indent="-171450">
                <a:lnSpc>
                  <a:spcPts val="1400"/>
                </a:lnSpc>
                <a:spcBef>
                  <a:spcPts val="200"/>
                </a:spcBef>
                <a:buSzPct val="80000"/>
                <a:buFont typeface="Wingdings" panose="05000000000000000000" pitchFamily="2" charset="2"/>
                <a:buChar char="§"/>
                <a:defRPr/>
              </a:pP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HOME</a:t>
              </a:r>
              <a:b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오늘의 업무를 한눈에 확인 가능</a:t>
              </a:r>
              <a:b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업무가 온 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ICON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에 알림 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PUSH</a:t>
              </a:r>
            </a:p>
            <a:p>
              <a:pPr marL="0" lvl="1">
                <a:lnSpc>
                  <a:spcPts val="1400"/>
                </a:lnSpc>
                <a:spcBef>
                  <a:spcPts val="200"/>
                </a:spcBef>
                <a:buSzPct val="80000"/>
                <a:defRPr/>
              </a:pP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- HOME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이미지는 개인별로 변경 가능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lvl="1" indent="-171450">
                <a:lnSpc>
                  <a:spcPts val="1400"/>
                </a:lnSpc>
                <a:spcBef>
                  <a:spcPts val="200"/>
                </a:spcBef>
                <a:buSzPct val="80000"/>
                <a:buFont typeface="Wingdings" panose="05000000000000000000" pitchFamily="2" charset="2"/>
                <a:buChar char="§"/>
                <a:defRPr/>
              </a:pP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알림 </a:t>
              </a: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(PUSH)</a:t>
              </a:r>
            </a:p>
            <a:p>
              <a:pPr marL="0" lvl="1">
                <a:lnSpc>
                  <a:spcPts val="1400"/>
                </a:lnSpc>
                <a:spcBef>
                  <a:spcPts val="200"/>
                </a:spcBef>
                <a:buSzPct val="80000"/>
                <a:defRPr/>
              </a:pP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-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진행중인 업무를 실시간을 알려주는 알림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lvl="1" indent="-171450">
                <a:lnSpc>
                  <a:spcPts val="1400"/>
                </a:lnSpc>
                <a:spcBef>
                  <a:spcPts val="200"/>
                </a:spcBef>
                <a:buSzPct val="80000"/>
                <a:buFont typeface="Wingdings" panose="05000000000000000000" pitchFamily="2" charset="2"/>
                <a:buChar char="§"/>
                <a:defRPr/>
              </a:pP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검색 </a:t>
              </a: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메모 </a:t>
              </a: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조직도</a:t>
              </a: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직원 정보</a:t>
              </a: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/ </a:t>
              </a: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알림</a:t>
              </a: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(PUSH)</a:t>
              </a: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MY(</a:t>
              </a: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환경설정</a:t>
              </a: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등 여러 기본 기능을 제공</a:t>
              </a: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DABD0C99-D6CC-433B-91F4-F35134C1FD95}"/>
              </a:ext>
            </a:extLst>
          </p:cNvPr>
          <p:cNvGrpSpPr/>
          <p:nvPr/>
        </p:nvGrpSpPr>
        <p:grpSpPr>
          <a:xfrm>
            <a:off x="-176499" y="1485496"/>
            <a:ext cx="3867154" cy="5901389"/>
            <a:chOff x="-486030" y="1523997"/>
            <a:chExt cx="3867154" cy="5901389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29D8D6D5-0513-4CA3-9EBB-BCA069D16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486028" y="1526344"/>
              <a:ext cx="3867152" cy="5899042"/>
            </a:xfrm>
            <a:prstGeom prst="rect">
              <a:avLst/>
            </a:prstGeom>
          </p:spPr>
        </p:pic>
        <p:pic>
          <p:nvPicPr>
            <p:cNvPr id="33" name="그림 32" descr="텍스트이(가) 표시된 사진&#10;&#10;자동 생성된 설명">
              <a:extLst>
                <a:ext uri="{FF2B5EF4-FFF2-40B4-BE49-F238E27FC236}">
                  <a16:creationId xmlns:a16="http://schemas.microsoft.com/office/drawing/2014/main" id="{AFEC2AA5-D5C3-40B0-AD9A-9F34DBC2B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55" y="2790089"/>
              <a:ext cx="1563781" cy="3384415"/>
            </a:xfrm>
            <a:prstGeom prst="rect">
              <a:avLst/>
            </a:prstGeom>
          </p:spPr>
        </p:pic>
        <p:pic>
          <p:nvPicPr>
            <p:cNvPr id="34" name="그래픽 33">
              <a:extLst>
                <a:ext uri="{FF2B5EF4-FFF2-40B4-BE49-F238E27FC236}">
                  <a16:creationId xmlns:a16="http://schemas.microsoft.com/office/drawing/2014/main" id="{7875776D-5AF3-4948-B230-2074A9A78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486030" y="1523997"/>
              <a:ext cx="3867149" cy="5899042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F8ACB0-CBB1-40DE-95F3-4C0CB0FE3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43" y="6426657"/>
            <a:ext cx="1268576" cy="41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31F4FFF-ABBD-4AEA-A5FA-D7C43176F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02" y="6422969"/>
            <a:ext cx="1278745" cy="41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그룹 45">
            <a:extLst>
              <a:ext uri="{FF2B5EF4-FFF2-40B4-BE49-F238E27FC236}">
                <a16:creationId xmlns:a16="http://schemas.microsoft.com/office/drawing/2014/main" id="{BD050A7A-9D78-42F5-85E1-BAECAAD938D7}"/>
              </a:ext>
            </a:extLst>
          </p:cNvPr>
          <p:cNvGrpSpPr/>
          <p:nvPr/>
        </p:nvGrpSpPr>
        <p:grpSpPr>
          <a:xfrm>
            <a:off x="3125441" y="2622446"/>
            <a:ext cx="1717628" cy="3682525"/>
            <a:chOff x="2815910" y="2660947"/>
            <a:chExt cx="1717628" cy="3682525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EB79DEF3-9896-4CE3-9477-8E9A412E8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7724" y="2806756"/>
              <a:ext cx="1568600" cy="3409398"/>
            </a:xfrm>
            <a:prstGeom prst="rect">
              <a:avLst/>
            </a:prstGeom>
          </p:spPr>
        </p:pic>
        <p:pic>
          <p:nvPicPr>
            <p:cNvPr id="44" name="그래픽 43">
              <a:extLst>
                <a:ext uri="{FF2B5EF4-FFF2-40B4-BE49-F238E27FC236}">
                  <a16:creationId xmlns:a16="http://schemas.microsoft.com/office/drawing/2014/main" id="{0B45D280-6F90-4B16-922A-0DD228210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15910" y="2708031"/>
              <a:ext cx="1717628" cy="3562488"/>
            </a:xfrm>
            <a:prstGeom prst="rect">
              <a:avLst/>
            </a:prstGeom>
          </p:spPr>
        </p:pic>
        <p:pic>
          <p:nvPicPr>
            <p:cNvPr id="42" name="그래픽 41">
              <a:extLst>
                <a:ext uri="{FF2B5EF4-FFF2-40B4-BE49-F238E27FC236}">
                  <a16:creationId xmlns:a16="http://schemas.microsoft.com/office/drawing/2014/main" id="{86021059-730E-44ED-815D-1A738F21D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846152" y="2660947"/>
              <a:ext cx="147838" cy="3682525"/>
            </a:xfrm>
            <a:prstGeom prst="rect">
              <a:avLst/>
            </a:prstGeom>
          </p:spPr>
        </p:pic>
        <p:pic>
          <p:nvPicPr>
            <p:cNvPr id="43" name="그래픽 42">
              <a:extLst>
                <a:ext uri="{FF2B5EF4-FFF2-40B4-BE49-F238E27FC236}">
                  <a16:creationId xmlns:a16="http://schemas.microsoft.com/office/drawing/2014/main" id="{6F031882-0BB5-4A32-82B6-9F4A81ABB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0800000">
              <a:off x="4354674" y="2660947"/>
              <a:ext cx="147838" cy="3682525"/>
            </a:xfrm>
            <a:prstGeom prst="rect">
              <a:avLst/>
            </a:prstGeom>
          </p:spPr>
        </p:pic>
      </p:grpSp>
      <p:sp>
        <p:nvSpPr>
          <p:cNvPr id="13" name="TextBox 83">
            <a:extLst>
              <a:ext uri="{FF2B5EF4-FFF2-40B4-BE49-F238E27FC236}">
                <a16:creationId xmlns:a16="http://schemas.microsoft.com/office/drawing/2014/main" id="{4BBCC1BF-AF70-49DB-90B0-ECAC354D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55861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기업 내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모든 업무를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온라인으로 쉽게 처리 및 관리 가능</a:t>
            </a:r>
            <a:endParaRPr lang="en-US" altLang="ko-KR" sz="20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83">
            <a:extLst>
              <a:ext uri="{FF2B5EF4-FFF2-40B4-BE49-F238E27FC236}">
                <a16:creationId xmlns:a16="http://schemas.microsoft.com/office/drawing/2014/main" id="{AB22C1F8-72FA-45AE-B8B2-01AAD664D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" y="1473769"/>
            <a:ext cx="9628353" cy="60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marL="171450" indent="-171450" eaLnBrk="0" hangingPunct="0">
              <a:lnSpc>
                <a:spcPts val="1800"/>
              </a:lnSpc>
              <a:spcAft>
                <a:spcPts val="200"/>
              </a:spcAft>
              <a:buClr>
                <a:srgbClr val="427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안드로이드</a:t>
            </a: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/  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아이폰 모두 사용 가능</a:t>
            </a:r>
            <a:endParaRPr lang="en-US" altLang="ko-KR" sz="1100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9646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459C8E-32F6-4019-B22C-92DB4A050133}"/>
              </a:ext>
            </a:extLst>
          </p:cNvPr>
          <p:cNvSpPr txBox="1"/>
          <p:nvPr/>
        </p:nvSpPr>
        <p:spPr>
          <a:xfrm>
            <a:off x="278948" y="251527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모바일앱</a:t>
            </a:r>
            <a:r>
              <a:rPr lang="en-US" altLang="ko-KR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FB7B09F-813F-4C07-A4EA-A34488C50718}"/>
              </a:ext>
            </a:extLst>
          </p:cNvPr>
          <p:cNvCxnSpPr>
            <a:cxnSpLocks/>
          </p:cNvCxnSpPr>
          <p:nvPr/>
        </p:nvCxnSpPr>
        <p:spPr>
          <a:xfrm>
            <a:off x="1388466" y="760274"/>
            <a:ext cx="832995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8D3C4D19-3B5F-4251-AE30-DBD698714F30}"/>
              </a:ext>
            </a:extLst>
          </p:cNvPr>
          <p:cNvSpPr/>
          <p:nvPr/>
        </p:nvSpPr>
        <p:spPr>
          <a:xfrm>
            <a:off x="337940" y="733425"/>
            <a:ext cx="1533183" cy="4970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83">
            <a:extLst>
              <a:ext uri="{FF2B5EF4-FFF2-40B4-BE49-F238E27FC236}">
                <a16:creationId xmlns:a16="http://schemas.microsoft.com/office/drawing/2014/main" id="{4BBCC1BF-AF70-49DB-90B0-ECAC354D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55861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en-US" altLang="ko-KR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THE GWARE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언제 어디서나 빠르고 신속하게 업무공유 및 의사결정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이 가능</a:t>
            </a:r>
            <a:endParaRPr lang="en-US" altLang="ko-KR" sz="20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83">
            <a:extLst>
              <a:ext uri="{FF2B5EF4-FFF2-40B4-BE49-F238E27FC236}">
                <a16:creationId xmlns:a16="http://schemas.microsoft.com/office/drawing/2014/main" id="{AB22C1F8-72FA-45AE-B8B2-01AAD664D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" y="1473769"/>
            <a:ext cx="9628353" cy="60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marL="171450" indent="-171450" eaLnBrk="0" hangingPunct="0">
              <a:lnSpc>
                <a:spcPts val="1800"/>
              </a:lnSpc>
              <a:spcAft>
                <a:spcPts val="200"/>
              </a:spcAft>
              <a:buClr>
                <a:srgbClr val="4275F4"/>
              </a:buClr>
              <a:buFont typeface="Wingdings" panose="05000000000000000000" pitchFamily="2" charset="2"/>
              <a:buChar char="§"/>
            </a:pP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활용되는 모든 기능과 동일한 업무 환경</a:t>
            </a:r>
          </a:p>
          <a:p>
            <a:pPr marL="171450" indent="-171450" eaLnBrk="0" hangingPunct="0">
              <a:lnSpc>
                <a:spcPts val="1800"/>
              </a:lnSpc>
              <a:spcAft>
                <a:spcPts val="200"/>
              </a:spcAft>
              <a:buClr>
                <a:srgbClr val="4275F4"/>
              </a:buClr>
              <a:buFont typeface="Wingdings" panose="05000000000000000000" pitchFamily="2" charset="2"/>
              <a:buChar char="§"/>
            </a:pPr>
            <a:r>
              <a:rPr lang="en-US" altLang="ko-KR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같은 구성으로 손쉽게 </a:t>
            </a:r>
          </a:p>
        </p:txBody>
      </p:sp>
      <p:pic>
        <p:nvPicPr>
          <p:cNvPr id="24" name="그래픽 23">
            <a:extLst>
              <a:ext uri="{FF2B5EF4-FFF2-40B4-BE49-F238E27FC236}">
                <a16:creationId xmlns:a16="http://schemas.microsoft.com/office/drawing/2014/main" id="{7DD9B12D-E0B9-4FF4-AAD8-B129B4513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422" y="3662583"/>
            <a:ext cx="3042522" cy="2540358"/>
          </a:xfrm>
          <a:prstGeom prst="rect">
            <a:avLst/>
          </a:prstGeom>
        </p:spPr>
      </p:pic>
      <p:sp>
        <p:nvSpPr>
          <p:cNvPr id="30" name="사각형: 둥근 모서리 48">
            <a:extLst>
              <a:ext uri="{FF2B5EF4-FFF2-40B4-BE49-F238E27FC236}">
                <a16:creationId xmlns:a16="http://schemas.microsoft.com/office/drawing/2014/main" id="{6D739156-602F-4FEE-8482-4A332DA21D9A}"/>
              </a:ext>
            </a:extLst>
          </p:cNvPr>
          <p:cNvSpPr/>
          <p:nvPr/>
        </p:nvSpPr>
        <p:spPr>
          <a:xfrm>
            <a:off x="1573452" y="6499035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Mac </a:t>
            </a:r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버전</a:t>
            </a:r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532FAD58-97B6-442B-B5C9-E0E224C9E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64" y="3760793"/>
            <a:ext cx="2817759" cy="161448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EAF50AA-F4E1-44C3-8B88-62DFBA847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01" y="3760792"/>
            <a:ext cx="2769042" cy="1613689"/>
          </a:xfrm>
          <a:prstGeom prst="rect">
            <a:avLst/>
          </a:prstGeom>
        </p:spPr>
      </p:pic>
      <p:sp>
        <p:nvSpPr>
          <p:cNvPr id="23" name="사각형: 둥근 모서리 48">
            <a:extLst>
              <a:ext uri="{FF2B5EF4-FFF2-40B4-BE49-F238E27FC236}">
                <a16:creationId xmlns:a16="http://schemas.microsoft.com/office/drawing/2014/main" id="{46A9D5B3-DD91-4ADE-8897-794470CA13C5}"/>
              </a:ext>
            </a:extLst>
          </p:cNvPr>
          <p:cNvSpPr/>
          <p:nvPr/>
        </p:nvSpPr>
        <p:spPr>
          <a:xfrm>
            <a:off x="8365712" y="6499035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안드로이드</a:t>
            </a:r>
          </a:p>
        </p:txBody>
      </p:sp>
      <p:sp>
        <p:nvSpPr>
          <p:cNvPr id="28" name="사각형: 둥근 모서리 48">
            <a:extLst>
              <a:ext uri="{FF2B5EF4-FFF2-40B4-BE49-F238E27FC236}">
                <a16:creationId xmlns:a16="http://schemas.microsoft.com/office/drawing/2014/main" id="{A2A2D04C-6E4B-4EFC-B1F8-D10666DDBFA4}"/>
              </a:ext>
            </a:extLst>
          </p:cNvPr>
          <p:cNvSpPr/>
          <p:nvPr/>
        </p:nvSpPr>
        <p:spPr>
          <a:xfrm>
            <a:off x="6729941" y="6499035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IOS</a:t>
            </a:r>
            <a:endParaRPr lang="ko-KR" altLang="en-US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사각형: 둥근 모서리 48">
            <a:extLst>
              <a:ext uri="{FF2B5EF4-FFF2-40B4-BE49-F238E27FC236}">
                <a16:creationId xmlns:a16="http://schemas.microsoft.com/office/drawing/2014/main" id="{29AD57DC-A654-4C68-B5A7-B9D26C93DCFD}"/>
              </a:ext>
            </a:extLst>
          </p:cNvPr>
          <p:cNvSpPr/>
          <p:nvPr/>
        </p:nvSpPr>
        <p:spPr>
          <a:xfrm>
            <a:off x="4514778" y="6499035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 </a:t>
            </a:r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버전</a:t>
            </a: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310CD84B-9DF0-4118-B6FA-828D2D891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0099" y="3452604"/>
            <a:ext cx="1329501" cy="2778061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BBE59D5F-0FF3-4CC4-9E51-FE5DF66EB6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9332" y="3077185"/>
            <a:ext cx="4075354" cy="3125757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808687D0-98B5-4B29-AEFB-384DA7FC0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8324" y="3331374"/>
            <a:ext cx="1156252" cy="205990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71057DE-330D-475E-A3F8-B6E6D37F54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9102" y="3206745"/>
            <a:ext cx="3818929" cy="228620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0F595EA-1216-4549-90CD-D844EC1ECA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5357" y="3525038"/>
            <a:ext cx="1226943" cy="265770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CF1E9B2-6498-4EDA-8EA6-FE29C7BE62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3332" y="3529818"/>
            <a:ext cx="1225468" cy="2440723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C2AB476E-D7B8-48EE-846A-C65C9DEB5BE6}"/>
              </a:ext>
            </a:extLst>
          </p:cNvPr>
          <p:cNvGrpSpPr/>
          <p:nvPr/>
        </p:nvGrpSpPr>
        <p:grpSpPr>
          <a:xfrm>
            <a:off x="8167483" y="3409132"/>
            <a:ext cx="1341643" cy="2876425"/>
            <a:chOff x="2815910" y="2660947"/>
            <a:chExt cx="1717630" cy="3682525"/>
          </a:xfrm>
        </p:grpSpPr>
        <p:pic>
          <p:nvPicPr>
            <p:cNvPr id="52" name="그래픽 51">
              <a:extLst>
                <a:ext uri="{FF2B5EF4-FFF2-40B4-BE49-F238E27FC236}">
                  <a16:creationId xmlns:a16="http://schemas.microsoft.com/office/drawing/2014/main" id="{1B770B3B-D24F-4014-9C1C-281053BDA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815910" y="2708031"/>
              <a:ext cx="1717630" cy="3562489"/>
            </a:xfrm>
            <a:prstGeom prst="rect">
              <a:avLst/>
            </a:prstGeom>
          </p:spPr>
        </p:pic>
        <p:pic>
          <p:nvPicPr>
            <p:cNvPr id="53" name="그래픽 52">
              <a:extLst>
                <a:ext uri="{FF2B5EF4-FFF2-40B4-BE49-F238E27FC236}">
                  <a16:creationId xmlns:a16="http://schemas.microsoft.com/office/drawing/2014/main" id="{B8C195D9-0EB7-459C-92A5-B52E9E63C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846152" y="2660947"/>
              <a:ext cx="147838" cy="3682525"/>
            </a:xfrm>
            <a:prstGeom prst="rect">
              <a:avLst/>
            </a:prstGeom>
          </p:spPr>
        </p:pic>
        <p:pic>
          <p:nvPicPr>
            <p:cNvPr id="54" name="그래픽 53">
              <a:extLst>
                <a:ext uri="{FF2B5EF4-FFF2-40B4-BE49-F238E27FC236}">
                  <a16:creationId xmlns:a16="http://schemas.microsoft.com/office/drawing/2014/main" id="{02230D1F-BF55-40F4-906F-89BCD84C1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10800000">
              <a:off x="4354674" y="2660947"/>
              <a:ext cx="147838" cy="3682525"/>
            </a:xfrm>
            <a:prstGeom prst="rect">
              <a:avLst/>
            </a:prstGeom>
          </p:spPr>
        </p:pic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0FDD251-6975-448D-9509-2C5F67A199DB}"/>
              </a:ext>
            </a:extLst>
          </p:cNvPr>
          <p:cNvSpPr/>
          <p:nvPr/>
        </p:nvSpPr>
        <p:spPr>
          <a:xfrm>
            <a:off x="9327940" y="3645914"/>
            <a:ext cx="92768" cy="98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031F806-CE3B-42B5-9B68-D1352D4AA3D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 b="4117"/>
          <a:stretch/>
        </p:blipFill>
        <p:spPr>
          <a:xfrm>
            <a:off x="8228306" y="3627888"/>
            <a:ext cx="1218113" cy="2379632"/>
          </a:xfrm>
          <a:prstGeom prst="rect">
            <a:avLst/>
          </a:prstGeom>
        </p:spPr>
      </p:pic>
      <p:sp>
        <p:nvSpPr>
          <p:cNvPr id="36" name="직사각형 35">
            <a:extLst>
              <a:ext uri="{FF2B5EF4-FFF2-40B4-BE49-F238E27FC236}">
                <a16:creationId xmlns:a16="http://schemas.microsoft.com/office/drawing/2014/main" id="{67346FCE-A3C1-48A9-9889-98ACEC19C330}"/>
              </a:ext>
            </a:extLst>
          </p:cNvPr>
          <p:cNvSpPr/>
          <p:nvPr/>
        </p:nvSpPr>
        <p:spPr>
          <a:xfrm>
            <a:off x="8332533" y="3884612"/>
            <a:ext cx="235204" cy="95250"/>
          </a:xfrm>
          <a:prstGeom prst="rect">
            <a:avLst/>
          </a:prstGeom>
          <a:solidFill>
            <a:srgbClr val="868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84493E-33D2-404B-BB01-49758F422C19}"/>
              </a:ext>
            </a:extLst>
          </p:cNvPr>
          <p:cNvSpPr txBox="1"/>
          <p:nvPr/>
        </p:nvSpPr>
        <p:spPr>
          <a:xfrm>
            <a:off x="8240130" y="3844130"/>
            <a:ext cx="48835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20" b="1" dirty="0">
                <a:solidFill>
                  <a:schemeClr val="bg1"/>
                </a:solidFill>
              </a:rPr>
              <a:t>관리자</a:t>
            </a: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6FAD1490-8215-41C6-B103-20B578C95972}"/>
              </a:ext>
            </a:extLst>
          </p:cNvPr>
          <p:cNvGrpSpPr/>
          <p:nvPr/>
        </p:nvGrpSpPr>
        <p:grpSpPr>
          <a:xfrm>
            <a:off x="8201785" y="3613775"/>
            <a:ext cx="1244634" cy="2397594"/>
            <a:chOff x="6591143" y="3650289"/>
            <a:chExt cx="1214736" cy="2340000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2DFE289A-9679-4DDE-9E55-1E559938AF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9" b="4653"/>
            <a:stretch/>
          </p:blipFill>
          <p:spPr>
            <a:xfrm>
              <a:off x="6613199" y="3650289"/>
              <a:ext cx="1192680" cy="2340000"/>
            </a:xfrm>
            <a:prstGeom prst="rect">
              <a:avLst/>
            </a:prstGeom>
          </p:spPr>
        </p:pic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DDF5536E-FD47-4E68-BEEC-87EE9BE0E791}"/>
                </a:ext>
              </a:extLst>
            </p:cNvPr>
            <p:cNvSpPr/>
            <p:nvPr/>
          </p:nvSpPr>
          <p:spPr>
            <a:xfrm>
              <a:off x="6673643" y="3860800"/>
              <a:ext cx="146257" cy="58738"/>
            </a:xfrm>
            <a:prstGeom prst="rect">
              <a:avLst/>
            </a:prstGeom>
            <a:solidFill>
              <a:srgbClr val="428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44D526E-69DD-48B6-8B85-F9866C5DF24D}"/>
                </a:ext>
              </a:extLst>
            </p:cNvPr>
            <p:cNvSpPr txBox="1"/>
            <p:nvPr/>
          </p:nvSpPr>
          <p:spPr>
            <a:xfrm>
              <a:off x="6591143" y="3815856"/>
              <a:ext cx="328936" cy="150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80" dirty="0" err="1">
                  <a:solidFill>
                    <a:schemeClr val="bg1"/>
                  </a:solidFill>
                </a:rPr>
                <a:t>지웨어</a:t>
              </a:r>
              <a:endParaRPr lang="ko-KR" altLang="en-US" sz="380" dirty="0">
                <a:solidFill>
                  <a:schemeClr val="bg1"/>
                </a:solidFill>
              </a:endParaRPr>
            </a:p>
          </p:txBody>
        </p:sp>
        <p:pic>
          <p:nvPicPr>
            <p:cNvPr id="48" name="그래픽 47">
              <a:extLst>
                <a:ext uri="{FF2B5EF4-FFF2-40B4-BE49-F238E27FC236}">
                  <a16:creationId xmlns:a16="http://schemas.microsoft.com/office/drawing/2014/main" id="{A72590AB-11C1-4B10-AE96-253EAC889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517026" y="3857069"/>
              <a:ext cx="217274" cy="217274"/>
            </a:xfrm>
            <a:prstGeom prst="rect">
              <a:avLst/>
            </a:prstGeom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16F8793-F0CF-40F9-A468-7445C9F1AE27}"/>
              </a:ext>
            </a:extLst>
          </p:cNvPr>
          <p:cNvGrpSpPr/>
          <p:nvPr/>
        </p:nvGrpSpPr>
        <p:grpSpPr>
          <a:xfrm>
            <a:off x="6563568" y="3458036"/>
            <a:ext cx="1362216" cy="2778061"/>
            <a:chOff x="6563568" y="3458036"/>
            <a:chExt cx="1336338" cy="2725287"/>
          </a:xfrm>
        </p:grpSpPr>
        <p:pic>
          <p:nvPicPr>
            <p:cNvPr id="20" name="그래픽 19">
              <a:extLst>
                <a:ext uri="{FF2B5EF4-FFF2-40B4-BE49-F238E27FC236}">
                  <a16:creationId xmlns:a16="http://schemas.microsoft.com/office/drawing/2014/main" id="{94A4278D-957E-4732-8072-EFEC15EEE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563568" y="3459549"/>
              <a:ext cx="1335311" cy="2723194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</p:pic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8AFE8DD6-E7DD-4F32-B796-9B4245DDEBE4}"/>
                </a:ext>
              </a:extLst>
            </p:cNvPr>
            <p:cNvGrpSpPr/>
            <p:nvPr/>
          </p:nvGrpSpPr>
          <p:grpSpPr>
            <a:xfrm>
              <a:off x="6618308" y="3529168"/>
              <a:ext cx="1214736" cy="2581259"/>
              <a:chOff x="6591143" y="3529168"/>
              <a:chExt cx="1214736" cy="2581259"/>
            </a:xfrm>
          </p:grpSpPr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3C036F55-686D-45B1-AE04-A07DFCFF8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3199" y="3529168"/>
                <a:ext cx="1192680" cy="2581259"/>
              </a:xfrm>
              <a:prstGeom prst="rect">
                <a:avLst/>
              </a:prstGeom>
            </p:spPr>
          </p:pic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75EB80D3-14E5-4C1D-919F-4963642AA288}"/>
                  </a:ext>
                </a:extLst>
              </p:cNvPr>
              <p:cNvSpPr/>
              <p:nvPr/>
            </p:nvSpPr>
            <p:spPr>
              <a:xfrm>
                <a:off x="6673643" y="3860800"/>
                <a:ext cx="146257" cy="58738"/>
              </a:xfrm>
              <a:prstGeom prst="rect">
                <a:avLst/>
              </a:prstGeom>
              <a:solidFill>
                <a:srgbClr val="4285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B32EFC-B826-4159-9A65-1EF17CB041C7}"/>
                  </a:ext>
                </a:extLst>
              </p:cNvPr>
              <p:cNvSpPr txBox="1"/>
              <p:nvPr/>
            </p:nvSpPr>
            <p:spPr>
              <a:xfrm>
                <a:off x="6591143" y="3815913"/>
                <a:ext cx="328936" cy="150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80" dirty="0" err="1">
                    <a:solidFill>
                      <a:schemeClr val="bg1"/>
                    </a:solidFill>
                  </a:rPr>
                  <a:t>지웨어</a:t>
                </a:r>
                <a:endParaRPr lang="ko-KR" altLang="en-US" sz="38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1" name="그래픽 20">
                <a:extLst>
                  <a:ext uri="{FF2B5EF4-FFF2-40B4-BE49-F238E27FC236}">
                    <a16:creationId xmlns:a16="http://schemas.microsoft.com/office/drawing/2014/main" id="{06E882F5-B59B-4855-9FB9-E04B9B4E6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7517026" y="3857069"/>
                <a:ext cx="217274" cy="217274"/>
              </a:xfrm>
              <a:prstGeom prst="rect">
                <a:avLst/>
              </a:prstGeom>
            </p:spPr>
          </p:pic>
        </p:grpSp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8801DD38-CBB3-4173-A44B-41A2CE3B2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563568" y="3458036"/>
              <a:ext cx="1336338" cy="2725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199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459C8E-32F6-4019-B22C-92DB4A050133}"/>
              </a:ext>
            </a:extLst>
          </p:cNvPr>
          <p:cNvSpPr txBox="1"/>
          <p:nvPr/>
        </p:nvSpPr>
        <p:spPr>
          <a:xfrm>
            <a:off x="278948" y="251527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모바일앱</a:t>
            </a:r>
            <a:endParaRPr lang="ko-KR" altLang="en-US" sz="2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FB7B09F-813F-4C07-A4EA-A34488C50718}"/>
              </a:ext>
            </a:extLst>
          </p:cNvPr>
          <p:cNvCxnSpPr>
            <a:cxnSpLocks/>
          </p:cNvCxnSpPr>
          <p:nvPr/>
        </p:nvCxnSpPr>
        <p:spPr>
          <a:xfrm>
            <a:off x="1388466" y="760274"/>
            <a:ext cx="832995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8D3C4D19-3B5F-4251-AE30-DBD698714F30}"/>
              </a:ext>
            </a:extLst>
          </p:cNvPr>
          <p:cNvSpPr/>
          <p:nvPr/>
        </p:nvSpPr>
        <p:spPr>
          <a:xfrm>
            <a:off x="337940" y="733425"/>
            <a:ext cx="1533183" cy="4970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83">
            <a:extLst>
              <a:ext uri="{FF2B5EF4-FFF2-40B4-BE49-F238E27FC236}">
                <a16:creationId xmlns:a16="http://schemas.microsoft.com/office/drawing/2014/main" id="{4BBCC1BF-AF70-49DB-90B0-ECAC354D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55861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en-US" altLang="ko-KR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THE GWARE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주요 기능을 모바일로 편리하게 사용할</a:t>
            </a:r>
            <a:r>
              <a:rPr lang="en-US" altLang="ko-KR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수 있는 기능을 제공</a:t>
            </a:r>
            <a:endParaRPr lang="en-US" altLang="ko-KR" sz="20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83">
            <a:extLst>
              <a:ext uri="{FF2B5EF4-FFF2-40B4-BE49-F238E27FC236}">
                <a16:creationId xmlns:a16="http://schemas.microsoft.com/office/drawing/2014/main" id="{AB22C1F8-72FA-45AE-B8B2-01AAD664D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" y="1473769"/>
            <a:ext cx="9628353" cy="60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marL="171450" indent="-171450" eaLnBrk="0" hangingPunct="0">
              <a:lnSpc>
                <a:spcPts val="1800"/>
              </a:lnSpc>
              <a:spcAft>
                <a:spcPts val="200"/>
              </a:spcAft>
              <a:buClr>
                <a:srgbClr val="427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암호 설정 기능</a:t>
            </a:r>
            <a:endParaRPr lang="en-US" altLang="ko-KR" sz="1100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 eaLnBrk="0" hangingPunct="0">
              <a:lnSpc>
                <a:spcPts val="1800"/>
              </a:lnSpc>
              <a:spcAft>
                <a:spcPts val="200"/>
              </a:spcAft>
              <a:buClr>
                <a:srgbClr val="4275F4"/>
              </a:buClr>
              <a:buFont typeface="Wingdings" panose="05000000000000000000" pitchFamily="2" charset="2"/>
              <a:buChar char="§"/>
            </a:pPr>
            <a:r>
              <a:rPr lang="ko-KR" altLang="en-US" sz="11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즉각적으로 의견을 수렴하고 실시간으로 예약 및 공유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6513055" y="2883383"/>
            <a:ext cx="3406427" cy="3868202"/>
            <a:chOff x="6059128" y="3202696"/>
            <a:chExt cx="3600451" cy="386820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44560370-E071-4543-8F61-656D39B4C1A4}"/>
                </a:ext>
              </a:extLst>
            </p:cNvPr>
            <p:cNvSpPr/>
            <p:nvPr/>
          </p:nvSpPr>
          <p:spPr>
            <a:xfrm>
              <a:off x="6059128" y="3202696"/>
              <a:ext cx="3600451" cy="3686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F85F56C1-1B61-470F-839F-710DFA7B8EF0}"/>
                </a:ext>
              </a:extLst>
            </p:cNvPr>
            <p:cNvSpPr/>
            <p:nvPr/>
          </p:nvSpPr>
          <p:spPr>
            <a:xfrm>
              <a:off x="6202002" y="3437020"/>
              <a:ext cx="3333751" cy="302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ts val="1800"/>
                </a:lnSpc>
                <a:buFont typeface="Wingdings" panose="05000000000000000000" pitchFamily="2" charset="2"/>
                <a:buChar char="§"/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THE GWARE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endPara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텍스트 개체 틀 297">
              <a:extLst>
                <a:ext uri="{FF2B5EF4-FFF2-40B4-BE49-F238E27FC236}">
                  <a16:creationId xmlns:a16="http://schemas.microsoft.com/office/drawing/2014/main" id="{CAA1054A-7C30-464F-9484-5CCD69E67CBB}"/>
                </a:ext>
              </a:extLst>
            </p:cNvPr>
            <p:cNvSpPr txBox="1">
              <a:spLocks/>
            </p:cNvSpPr>
            <p:nvPr/>
          </p:nvSpPr>
          <p:spPr>
            <a:xfrm>
              <a:off x="6367498" y="3882405"/>
              <a:ext cx="3168256" cy="3188493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6350" rIns="0" bIns="0" anchor="t"/>
            <a:lstStyle/>
            <a:p>
              <a:pPr marL="171450" lvl="1" indent="-171450">
                <a:lnSpc>
                  <a:spcPts val="1400"/>
                </a:lnSpc>
                <a:spcBef>
                  <a:spcPts val="200"/>
                </a:spcBef>
                <a:buSzPct val="80000"/>
                <a:buFont typeface="Wingdings" panose="05000000000000000000" pitchFamily="2" charset="2"/>
                <a:buChar char="§"/>
                <a:defRPr/>
              </a:pP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메일</a:t>
              </a:r>
              <a:b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작성 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조회 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회신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전달 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파일 다운로드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파일 추가</a:t>
              </a:r>
              <a:b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수신자 지정 시 이름으로 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조직도 지정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lvl="1" indent="-171450">
                <a:lnSpc>
                  <a:spcPts val="1400"/>
                </a:lnSpc>
                <a:spcBef>
                  <a:spcPts val="200"/>
                </a:spcBef>
                <a:buSzPct val="80000"/>
                <a:buFont typeface="Wingdings" panose="05000000000000000000" pitchFamily="2" charset="2"/>
                <a:buChar char="§"/>
                <a:defRPr/>
              </a:pP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결재</a:t>
              </a:r>
              <a:b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결재하기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결재의견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/ </a:t>
              </a:r>
              <a:r>
                <a:rPr lang="ko-KR" altLang="en-US" sz="1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결재처리함</a:t>
              </a:r>
              <a:b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lang="ko-KR" altLang="en-US" sz="1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전체기안함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예결함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참조문서함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회람함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lvl="1" indent="-171450">
                <a:lnSpc>
                  <a:spcPts val="1400"/>
                </a:lnSpc>
                <a:spcBef>
                  <a:spcPts val="200"/>
                </a:spcBef>
                <a:buSzPct val="80000"/>
                <a:buFont typeface="Wingdings" panose="05000000000000000000" pitchFamily="2" charset="2"/>
                <a:buChar char="§"/>
                <a:defRPr/>
              </a:pP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게시판</a:t>
              </a:r>
              <a:b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작성 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조회 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답변 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파일 다운로드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파일 추가</a:t>
              </a:r>
              <a:b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의견 등록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및 알림 대상자 지정</a:t>
              </a:r>
              <a:b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lang="ko-KR" altLang="en-US" sz="1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알림글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조회 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의견 등록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알림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  <a:p>
              <a:pPr marL="171450" lvl="1" indent="-171450">
                <a:lnSpc>
                  <a:spcPts val="1400"/>
                </a:lnSpc>
                <a:spcBef>
                  <a:spcPts val="200"/>
                </a:spcBef>
                <a:buSzPct val="80000"/>
                <a:buFont typeface="Wingdings" panose="05000000000000000000" pitchFamily="2" charset="2"/>
                <a:buChar char="§"/>
                <a:defRPr/>
              </a:pP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일정</a:t>
              </a:r>
              <a:b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작성 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조회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월간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주간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  <a:p>
              <a:pPr marL="171450" lvl="1" indent="-171450">
                <a:lnSpc>
                  <a:spcPts val="1400"/>
                </a:lnSpc>
                <a:spcBef>
                  <a:spcPts val="200"/>
                </a:spcBef>
                <a:buSzPct val="80000"/>
                <a:buFont typeface="Wingdings" panose="05000000000000000000" pitchFamily="2" charset="2"/>
                <a:buChar char="§"/>
                <a:defRPr/>
              </a:pP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알림 </a:t>
              </a: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(PUSH)</a:t>
              </a:r>
              <a:b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모든 업무를 알림을 통해 한눈에 확인 가능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lvl="1" indent="-171450">
                <a:lnSpc>
                  <a:spcPts val="1400"/>
                </a:lnSpc>
                <a:spcBef>
                  <a:spcPts val="200"/>
                </a:spcBef>
                <a:buSzPct val="80000"/>
                <a:buFont typeface="Wingdings" panose="05000000000000000000" pitchFamily="2" charset="2"/>
                <a:buChar char="§"/>
                <a:defRPr/>
              </a:pP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</a:t>
              </a: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주소록 </a:t>
              </a: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직원 정보 </a:t>
              </a: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MY(</a:t>
              </a:r>
              <a:r>
                <a:rPr lang="ko-KR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환경설정</a:t>
              </a:r>
              <a:r>
                <a:rPr lang="en-US" altLang="ko-K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56C5FFC-1120-4919-B059-F8DC57EF8CA9}"/>
              </a:ext>
            </a:extLst>
          </p:cNvPr>
          <p:cNvGrpSpPr/>
          <p:nvPr/>
        </p:nvGrpSpPr>
        <p:grpSpPr>
          <a:xfrm>
            <a:off x="342418" y="2882624"/>
            <a:ext cx="1772912" cy="3615621"/>
            <a:chOff x="6562798" y="3457467"/>
            <a:chExt cx="1336338" cy="2725287"/>
          </a:xfrm>
        </p:grpSpPr>
        <p:pic>
          <p:nvPicPr>
            <p:cNvPr id="33" name="그래픽 32">
              <a:extLst>
                <a:ext uri="{FF2B5EF4-FFF2-40B4-BE49-F238E27FC236}">
                  <a16:creationId xmlns:a16="http://schemas.microsoft.com/office/drawing/2014/main" id="{AF7A58D3-E910-49B0-9C0A-A33543802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63568" y="3459549"/>
              <a:ext cx="1335311" cy="2723194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</p:pic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514F4514-E8B4-45D3-9277-5A52CA0E4BCD}"/>
                </a:ext>
              </a:extLst>
            </p:cNvPr>
            <p:cNvGrpSpPr/>
            <p:nvPr/>
          </p:nvGrpSpPr>
          <p:grpSpPr>
            <a:xfrm>
              <a:off x="6640364" y="3529168"/>
              <a:ext cx="1192680" cy="2581259"/>
              <a:chOff x="6613199" y="3529168"/>
              <a:chExt cx="1192680" cy="2581259"/>
            </a:xfrm>
          </p:grpSpPr>
          <p:pic>
            <p:nvPicPr>
              <p:cNvPr id="45" name="그림 44">
                <a:extLst>
                  <a:ext uri="{FF2B5EF4-FFF2-40B4-BE49-F238E27FC236}">
                    <a16:creationId xmlns:a16="http://schemas.microsoft.com/office/drawing/2014/main" id="{B40C8865-DF07-43ED-90E2-AD3F91FEC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3199" y="3529168"/>
                <a:ext cx="1192680" cy="2581259"/>
              </a:xfrm>
              <a:prstGeom prst="rect">
                <a:avLst/>
              </a:prstGeom>
            </p:spPr>
          </p:pic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BB8CD03E-2CBE-424B-818A-101E4791F80A}"/>
                  </a:ext>
                </a:extLst>
              </p:cNvPr>
              <p:cNvSpPr/>
              <p:nvPr/>
            </p:nvSpPr>
            <p:spPr>
              <a:xfrm>
                <a:off x="6673643" y="3860800"/>
                <a:ext cx="146257" cy="58738"/>
              </a:xfrm>
              <a:prstGeom prst="rect">
                <a:avLst/>
              </a:prstGeom>
              <a:solidFill>
                <a:srgbClr val="4285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3862A79-B1B5-4813-9CCF-D87DA9B612A8}"/>
                  </a:ext>
                </a:extLst>
              </p:cNvPr>
              <p:cNvSpPr txBox="1"/>
              <p:nvPr/>
            </p:nvSpPr>
            <p:spPr>
              <a:xfrm>
                <a:off x="6614477" y="3826682"/>
                <a:ext cx="284185" cy="127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480" dirty="0" err="1">
                    <a:solidFill>
                      <a:schemeClr val="bg1"/>
                    </a:solidFill>
                  </a:rPr>
                  <a:t>지웨어</a:t>
                </a:r>
                <a:endParaRPr lang="ko-KR" altLang="en-US" sz="48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8" name="그래픽 47">
                <a:extLst>
                  <a:ext uri="{FF2B5EF4-FFF2-40B4-BE49-F238E27FC236}">
                    <a16:creationId xmlns:a16="http://schemas.microsoft.com/office/drawing/2014/main" id="{22E4113B-F5E8-44B5-A259-0B599F43F3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517026" y="3857069"/>
                <a:ext cx="217274" cy="217274"/>
              </a:xfrm>
              <a:prstGeom prst="rect">
                <a:avLst/>
              </a:prstGeom>
            </p:spPr>
          </p:pic>
        </p:grpSp>
        <p:pic>
          <p:nvPicPr>
            <p:cNvPr id="35" name="그래픽 34">
              <a:extLst>
                <a:ext uri="{FF2B5EF4-FFF2-40B4-BE49-F238E27FC236}">
                  <a16:creationId xmlns:a16="http://schemas.microsoft.com/office/drawing/2014/main" id="{B9664A17-D377-4AAC-9B60-C206459DE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62798" y="3457467"/>
              <a:ext cx="1336338" cy="2725287"/>
            </a:xfrm>
            <a:prstGeom prst="rect">
              <a:avLst/>
            </a:prstGeom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EAAFA65-5257-4070-AFD0-A7ED7B7C5C6E}"/>
              </a:ext>
            </a:extLst>
          </p:cNvPr>
          <p:cNvGrpSpPr/>
          <p:nvPr/>
        </p:nvGrpSpPr>
        <p:grpSpPr>
          <a:xfrm>
            <a:off x="2434459" y="2883379"/>
            <a:ext cx="1772912" cy="3615621"/>
            <a:chOff x="2434459" y="2883379"/>
            <a:chExt cx="1772912" cy="3615621"/>
          </a:xfrm>
        </p:grpSpPr>
        <p:pic>
          <p:nvPicPr>
            <p:cNvPr id="50" name="그래픽 49">
              <a:extLst>
                <a:ext uri="{FF2B5EF4-FFF2-40B4-BE49-F238E27FC236}">
                  <a16:creationId xmlns:a16="http://schemas.microsoft.com/office/drawing/2014/main" id="{27CC1CEB-C106-4934-B921-A0033B342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35141" y="2885386"/>
              <a:ext cx="1771549" cy="3612844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2B4DC867-F62C-4B30-A18E-B65E4E58B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29612" y="2988886"/>
              <a:ext cx="1574444" cy="3407491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997FB410-CEF8-4767-B25F-B62EA2B76A4A}"/>
                </a:ext>
              </a:extLst>
            </p:cNvPr>
            <p:cNvSpPr/>
            <p:nvPr/>
          </p:nvSpPr>
          <p:spPr>
            <a:xfrm>
              <a:off x="3953126" y="3171381"/>
              <a:ext cx="129670" cy="145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52" name="그래픽 51">
              <a:extLst>
                <a:ext uri="{FF2B5EF4-FFF2-40B4-BE49-F238E27FC236}">
                  <a16:creationId xmlns:a16="http://schemas.microsoft.com/office/drawing/2014/main" id="{E755C50F-24D9-487F-9D6F-08D8FE653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34459" y="2883379"/>
              <a:ext cx="1772912" cy="3615621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F9F55B5-7D75-42E7-9609-7CFF930AD00C}"/>
              </a:ext>
            </a:extLst>
          </p:cNvPr>
          <p:cNvGrpSpPr/>
          <p:nvPr/>
        </p:nvGrpSpPr>
        <p:grpSpPr>
          <a:xfrm>
            <a:off x="4513825" y="2882208"/>
            <a:ext cx="1776905" cy="3616022"/>
            <a:chOff x="4513825" y="2882208"/>
            <a:chExt cx="1776905" cy="3616022"/>
          </a:xfrm>
        </p:grpSpPr>
        <p:pic>
          <p:nvPicPr>
            <p:cNvPr id="57" name="그래픽 56">
              <a:extLst>
                <a:ext uri="{FF2B5EF4-FFF2-40B4-BE49-F238E27FC236}">
                  <a16:creationId xmlns:a16="http://schemas.microsoft.com/office/drawing/2014/main" id="{B077A752-6FBA-4AF0-881A-C6F23F25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19181" y="2885386"/>
              <a:ext cx="1771549" cy="3612844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FEFCAA3F-7D14-47DB-8BD4-A7211D87E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11693" y="2988885"/>
              <a:ext cx="1577176" cy="3413404"/>
            </a:xfrm>
            <a:prstGeom prst="rect">
              <a:avLst/>
            </a:prstGeom>
          </p:spPr>
        </p:pic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16EE782-2225-4461-9010-46CB25D83029}"/>
                </a:ext>
              </a:extLst>
            </p:cNvPr>
            <p:cNvSpPr/>
            <p:nvPr/>
          </p:nvSpPr>
          <p:spPr>
            <a:xfrm>
              <a:off x="6035926" y="3171381"/>
              <a:ext cx="129670" cy="145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60" name="그래픽 59">
              <a:extLst>
                <a:ext uri="{FF2B5EF4-FFF2-40B4-BE49-F238E27FC236}">
                  <a16:creationId xmlns:a16="http://schemas.microsoft.com/office/drawing/2014/main" id="{BA9F4F4A-5B86-463C-97E5-C1C28B371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13825" y="2882208"/>
              <a:ext cx="1772912" cy="3615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1605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E76E87D-59E0-442B-BE37-5D517803FF10}"/>
              </a:ext>
            </a:extLst>
          </p:cNvPr>
          <p:cNvSpPr/>
          <p:nvPr/>
        </p:nvSpPr>
        <p:spPr>
          <a:xfrm>
            <a:off x="7049729" y="521110"/>
            <a:ext cx="2749206" cy="33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713A43A-4E1E-4D54-A8FC-E3D0616AFBBE}"/>
              </a:ext>
            </a:extLst>
          </p:cNvPr>
          <p:cNvSpPr/>
          <p:nvPr/>
        </p:nvSpPr>
        <p:spPr>
          <a:xfrm>
            <a:off x="0" y="0"/>
            <a:ext cx="7049729" cy="77724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00"/>
              </a:lnSpc>
            </a:pPr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777B6-F4EF-43FA-AD4E-5E9149154052}"/>
              </a:ext>
            </a:extLst>
          </p:cNvPr>
          <p:cNvSpPr txBox="1"/>
          <p:nvPr/>
        </p:nvSpPr>
        <p:spPr>
          <a:xfrm>
            <a:off x="809188" y="1297703"/>
            <a:ext cx="27927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3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04. </a:t>
            </a:r>
            <a:r>
              <a:rPr lang="ko-KR" altLang="en-US" sz="3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강력한 보안</a:t>
            </a: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8C01083-1948-440F-B5F0-615E357E7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8" y="7415646"/>
            <a:ext cx="1087736" cy="151594"/>
          </a:xfrm>
          <a:prstGeom prst="rect">
            <a:avLst/>
          </a:prstGeom>
        </p:spPr>
      </p:pic>
      <p:pic>
        <p:nvPicPr>
          <p:cNvPr id="4" name="그래픽 3">
            <a:extLst>
              <a:ext uri="{FF2B5EF4-FFF2-40B4-BE49-F238E27FC236}">
                <a16:creationId xmlns:a16="http://schemas.microsoft.com/office/drawing/2014/main" id="{3A506519-9F0A-4432-BC86-8F35A7AC6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5902" y="3546025"/>
            <a:ext cx="4408401" cy="38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05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459C8E-32F6-4019-B22C-92DB4A050133}"/>
              </a:ext>
            </a:extLst>
          </p:cNvPr>
          <p:cNvSpPr txBox="1"/>
          <p:nvPr/>
        </p:nvSpPr>
        <p:spPr>
          <a:xfrm>
            <a:off x="278948" y="251527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FB7B09F-813F-4C07-A4EA-A34488C50718}"/>
              </a:ext>
            </a:extLst>
          </p:cNvPr>
          <p:cNvCxnSpPr>
            <a:cxnSpLocks/>
          </p:cNvCxnSpPr>
          <p:nvPr/>
        </p:nvCxnSpPr>
        <p:spPr>
          <a:xfrm>
            <a:off x="1388466" y="760274"/>
            <a:ext cx="832995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8D3C4D19-3B5F-4251-AE30-DBD698714F30}"/>
              </a:ext>
            </a:extLst>
          </p:cNvPr>
          <p:cNvSpPr/>
          <p:nvPr/>
        </p:nvSpPr>
        <p:spPr>
          <a:xfrm>
            <a:off x="337940" y="733425"/>
            <a:ext cx="1533183" cy="4970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83">
            <a:extLst>
              <a:ext uri="{FF2B5EF4-FFF2-40B4-BE49-F238E27FC236}">
                <a16:creationId xmlns:a16="http://schemas.microsoft.com/office/drawing/2014/main" id="{4BBCC1BF-AF70-49DB-90B0-ECAC354D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89" y="3091030"/>
            <a:ext cx="3676601" cy="275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다년간 구축 경험을 반영한 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THE GWARE </a:t>
            </a:r>
            <a:r>
              <a:rPr lang="ko-KR" altLang="en-US" sz="2000" b="1" spc="-70" dirty="0" err="1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보안성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000" b="1" spc="-70" dirty="0" err="1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비밀성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000" b="1" spc="-70" dirty="0" err="1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무결성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가용성을 제공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하여 기업의 자료를 안전하게 보호 합니다</a:t>
            </a:r>
            <a:r>
              <a:rPr lang="en-US" altLang="ko-KR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en-US" altLang="ko-KR" sz="20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562978" y="1256027"/>
            <a:ext cx="4940070" cy="5761785"/>
            <a:chOff x="6936957" y="690949"/>
            <a:chExt cx="4940070" cy="5761785"/>
          </a:xfrm>
        </p:grpSpPr>
        <p:sp>
          <p:nvSpPr>
            <p:cNvPr id="40" name="자유형: 도형 46">
              <a:extLst>
                <a:ext uri="{FF2B5EF4-FFF2-40B4-BE49-F238E27FC236}">
                  <a16:creationId xmlns:a16="http://schemas.microsoft.com/office/drawing/2014/main" id="{825F6E25-9362-4F3C-8C47-E5FFEFDFCE35}"/>
                </a:ext>
              </a:extLst>
            </p:cNvPr>
            <p:cNvSpPr/>
            <p:nvPr/>
          </p:nvSpPr>
          <p:spPr>
            <a:xfrm>
              <a:off x="9117045" y="1875453"/>
              <a:ext cx="933061" cy="4562669"/>
            </a:xfrm>
            <a:custGeom>
              <a:avLst/>
              <a:gdLst>
                <a:gd name="connsiteX0" fmla="*/ 0 w 933061"/>
                <a:gd name="connsiteY0" fmla="*/ 0 h 4562669"/>
                <a:gd name="connsiteX1" fmla="*/ 914400 w 933061"/>
                <a:gd name="connsiteY1" fmla="*/ 1343608 h 4562669"/>
                <a:gd name="connsiteX2" fmla="*/ 933061 w 933061"/>
                <a:gd name="connsiteY2" fmla="*/ 3303037 h 4562669"/>
                <a:gd name="connsiteX3" fmla="*/ 18661 w 933061"/>
                <a:gd name="connsiteY3" fmla="*/ 4562669 h 4562669"/>
                <a:gd name="connsiteX4" fmla="*/ 0 w 933061"/>
                <a:gd name="connsiteY4" fmla="*/ 0 h 456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061" h="4562669">
                  <a:moveTo>
                    <a:pt x="0" y="0"/>
                  </a:moveTo>
                  <a:lnTo>
                    <a:pt x="914400" y="1343608"/>
                  </a:lnTo>
                  <a:lnTo>
                    <a:pt x="933061" y="3303037"/>
                  </a:lnTo>
                  <a:lnTo>
                    <a:pt x="18661" y="4562669"/>
                  </a:lnTo>
                  <a:cubicBezTo>
                    <a:pt x="12441" y="3041779"/>
                    <a:pt x="6220" y="152089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EF8903FA-4B7A-427B-81EF-12B841B695C7}"/>
                </a:ext>
              </a:extLst>
            </p:cNvPr>
            <p:cNvSpPr/>
            <p:nvPr/>
          </p:nvSpPr>
          <p:spPr>
            <a:xfrm>
              <a:off x="6946481" y="2115081"/>
              <a:ext cx="2349871" cy="40519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모서리 43">
              <a:extLst>
                <a:ext uri="{FF2B5EF4-FFF2-40B4-BE49-F238E27FC236}">
                  <a16:creationId xmlns:a16="http://schemas.microsoft.com/office/drawing/2014/main" id="{9BCA7C68-E6C8-4221-8C82-D17934566238}"/>
                </a:ext>
              </a:extLst>
            </p:cNvPr>
            <p:cNvSpPr/>
            <p:nvPr/>
          </p:nvSpPr>
          <p:spPr>
            <a:xfrm>
              <a:off x="10004425" y="3204708"/>
              <a:ext cx="1648300" cy="2000250"/>
            </a:xfrm>
            <a:prstGeom prst="roundRect">
              <a:avLst>
                <a:gd name="adj" fmla="val 5110"/>
              </a:avLst>
            </a:prstGeom>
            <a:solidFill>
              <a:srgbClr val="BFD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22284F55-242A-4B05-9B39-C2FEAD83DB78}"/>
                </a:ext>
              </a:extLst>
            </p:cNvPr>
            <p:cNvSpPr/>
            <p:nvPr/>
          </p:nvSpPr>
          <p:spPr>
            <a:xfrm>
              <a:off x="9785351" y="2755071"/>
              <a:ext cx="2091676" cy="448732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marL="87313" indent="-87313" algn="ctr">
                <a:buSzPct val="80000"/>
                <a:defRPr/>
              </a:pPr>
              <a:r>
                <a:rPr lang="en-US" altLang="en-US" sz="1600" b="1" spc="-60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THE GWARE </a:t>
              </a:r>
              <a:r>
                <a:rPr lang="ko-KR" altLang="en-US" sz="1600" b="1" spc="-60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보안관리</a:t>
              </a:r>
              <a:endParaRPr lang="en-US" altLang="en-US" sz="1600" b="1" spc="-6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2" name="텍스트 개체 틀 297">
              <a:extLst>
                <a:ext uri="{FF2B5EF4-FFF2-40B4-BE49-F238E27FC236}">
                  <a16:creationId xmlns:a16="http://schemas.microsoft.com/office/drawing/2014/main" id="{70181BC6-5FB3-4CA5-A570-53F728FF1CF6}"/>
                </a:ext>
              </a:extLst>
            </p:cNvPr>
            <p:cNvSpPr txBox="1">
              <a:spLocks/>
            </p:cNvSpPr>
            <p:nvPr/>
          </p:nvSpPr>
          <p:spPr>
            <a:xfrm>
              <a:off x="10134970" y="3261503"/>
              <a:ext cx="1517755" cy="1800581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6350" rIns="0" bIns="0" anchor="t"/>
            <a:lstStyle/>
            <a:p>
              <a:pPr marL="123825" lvl="1" indent="-123825">
                <a:lnSpc>
                  <a:spcPts val="2200"/>
                </a:lnSpc>
                <a:spcBef>
                  <a:spcPts val="200"/>
                </a:spcBef>
                <a:buSzPct val="80000"/>
                <a:buFont typeface="Arial" pitchFamily="34" charset="0"/>
                <a:buChar char="•"/>
                <a:defRPr/>
              </a:pPr>
              <a:r>
                <a:rPr lang="ko-KR" altLang="en-US" sz="9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비밀번호 암호화</a:t>
              </a:r>
              <a:endParaRPr lang="en-US" altLang="ko-KR" sz="9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23825" lvl="1" indent="-123825">
                <a:lnSpc>
                  <a:spcPts val="2200"/>
                </a:lnSpc>
                <a:spcBef>
                  <a:spcPts val="200"/>
                </a:spcBef>
                <a:buSzPct val="80000"/>
                <a:buFont typeface="Arial" pitchFamily="34" charset="0"/>
                <a:buChar char="•"/>
                <a:defRPr/>
              </a:pPr>
              <a:r>
                <a:rPr lang="ko-KR" altLang="en-US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인증 쿠키 </a:t>
              </a:r>
              <a:r>
                <a:rPr lang="en-US" altLang="ko-KR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세션 암호화</a:t>
              </a:r>
              <a:endParaRPr lang="en-US" altLang="ko-KR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23825" lvl="1" indent="-123825">
                <a:lnSpc>
                  <a:spcPts val="2200"/>
                </a:lnSpc>
                <a:spcBef>
                  <a:spcPts val="200"/>
                </a:spcBef>
                <a:buSzPct val="80000"/>
                <a:buFont typeface="Arial" pitchFamily="34" charset="0"/>
                <a:buChar char="•"/>
                <a:defRPr/>
              </a:pPr>
              <a:r>
                <a:rPr lang="ko-KR" altLang="en-US" sz="9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접속 허용 </a:t>
              </a:r>
              <a:r>
                <a:rPr lang="en-US" altLang="ko-KR" sz="9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IP</a:t>
              </a:r>
            </a:p>
            <a:p>
              <a:pPr marL="123825" lvl="1" indent="-123825">
                <a:lnSpc>
                  <a:spcPts val="2200"/>
                </a:lnSpc>
                <a:spcBef>
                  <a:spcPts val="200"/>
                </a:spcBef>
                <a:buSzPct val="80000"/>
                <a:buFont typeface="Arial" pitchFamily="34" charset="0"/>
                <a:buChar char="•"/>
                <a:defRPr/>
              </a:pPr>
              <a:r>
                <a:rPr lang="ko-KR" altLang="en-US" sz="9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자동 로그아웃</a:t>
              </a:r>
              <a:endParaRPr lang="en-US" altLang="ko-KR" sz="9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23825" lvl="1" indent="-123825">
                <a:lnSpc>
                  <a:spcPts val="2200"/>
                </a:lnSpc>
                <a:spcBef>
                  <a:spcPts val="200"/>
                </a:spcBef>
                <a:buSzPct val="80000"/>
                <a:buFont typeface="Arial" pitchFamily="34" charset="0"/>
                <a:buChar char="•"/>
                <a:defRPr/>
              </a:pPr>
              <a:r>
                <a:rPr lang="ko-KR" altLang="en-US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접속 로그 </a:t>
              </a:r>
              <a:r>
                <a:rPr lang="en-US" altLang="ko-KR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통계</a:t>
              </a:r>
              <a:endParaRPr lang="en-US" altLang="ko-KR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23825" lvl="1" indent="-123825">
                <a:lnSpc>
                  <a:spcPts val="2200"/>
                </a:lnSpc>
                <a:spcBef>
                  <a:spcPts val="200"/>
                </a:spcBef>
                <a:buSzPct val="80000"/>
                <a:buFont typeface="Arial" pitchFamily="34" charset="0"/>
                <a:buChar char="•"/>
                <a:defRPr/>
              </a:pPr>
              <a:r>
                <a:rPr lang="en-US" altLang="ko-KR" sz="9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9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보안 등급 </a:t>
              </a:r>
              <a:r>
                <a:rPr lang="en-US" altLang="ko-KR" sz="9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(7</a:t>
              </a:r>
              <a:r>
                <a:rPr lang="ko-KR" altLang="en-US" sz="9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단계</a:t>
              </a:r>
              <a:r>
                <a:rPr lang="en-US" altLang="ko-KR" sz="9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ko-KR" altLang="en-US" sz="9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4" name="사각형: 둥근 모서리 17">
              <a:extLst>
                <a:ext uri="{FF2B5EF4-FFF2-40B4-BE49-F238E27FC236}">
                  <a16:creationId xmlns:a16="http://schemas.microsoft.com/office/drawing/2014/main" id="{88E52471-0925-438D-9BE4-BE79CC3E5444}"/>
                </a:ext>
              </a:extLst>
            </p:cNvPr>
            <p:cNvSpPr/>
            <p:nvPr/>
          </p:nvSpPr>
          <p:spPr>
            <a:xfrm>
              <a:off x="6936957" y="690949"/>
              <a:ext cx="2228850" cy="733184"/>
            </a:xfrm>
            <a:prstGeom prst="roundRect">
              <a:avLst>
                <a:gd name="adj" fmla="val 9260"/>
              </a:avLst>
            </a:prstGeom>
            <a:solidFill>
              <a:srgbClr val="FFFFFF"/>
            </a:solidFill>
            <a:ln w="28575">
              <a:solidFill>
                <a:srgbClr val="4285F4"/>
              </a:solidFill>
            </a:ln>
            <a:effectLst>
              <a:glow rad="50800">
                <a:srgbClr val="8EB6F8">
                  <a:alpha val="3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lnSpc>
                  <a:spcPts val="1400"/>
                </a:lnSpc>
                <a:spcBef>
                  <a:spcPts val="200"/>
                </a:spcBef>
                <a:buSzPct val="80000"/>
                <a:defRPr/>
              </a:pPr>
              <a:r>
                <a:rPr lang="en-US" altLang="ko-KR" sz="1050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KB</a:t>
              </a:r>
              <a:r>
                <a:rPr lang="ko-KR" altLang="en-US" sz="1050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중국법인</a:t>
              </a:r>
              <a:r>
                <a:rPr lang="en-US" altLang="ko-KR" sz="1050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050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하나은행 중국법인</a:t>
              </a:r>
              <a:r>
                <a:rPr lang="en-US" altLang="ko-KR" sz="1050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</a:t>
              </a:r>
            </a:p>
            <a:p>
              <a:pPr marL="0" lvl="1" algn="ctr">
                <a:lnSpc>
                  <a:spcPts val="1400"/>
                </a:lnSpc>
                <a:spcBef>
                  <a:spcPts val="200"/>
                </a:spcBef>
                <a:buSzPct val="80000"/>
                <a:defRPr/>
              </a:pPr>
              <a:r>
                <a:rPr lang="ko-KR" altLang="en-US" sz="1050" b="1" dirty="0" err="1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이글루시큐리티</a:t>
              </a:r>
              <a:r>
                <a:rPr lang="en-US" altLang="ko-KR" sz="1050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KTCS, CJ</a:t>
              </a:r>
              <a:r>
                <a:rPr lang="ko-KR" altLang="en-US" sz="1050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대한통운</a:t>
              </a:r>
              <a:r>
                <a:rPr lang="en-US" altLang="ko-KR" sz="1050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(</a:t>
              </a:r>
              <a:r>
                <a:rPr lang="ko-KR" altLang="en-US" sz="1050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보안성 통과</a:t>
              </a:r>
              <a:r>
                <a:rPr lang="en-US" altLang="ko-KR" sz="1050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</p:txBody>
        </p:sp>
        <p:sp>
          <p:nvSpPr>
            <p:cNvPr id="55" name="사각형: 둥근 모서리 18">
              <a:extLst>
                <a:ext uri="{FF2B5EF4-FFF2-40B4-BE49-F238E27FC236}">
                  <a16:creationId xmlns:a16="http://schemas.microsoft.com/office/drawing/2014/main" id="{3C54A47E-E22C-4D2F-B3CA-ABD9D5BCD201}"/>
                </a:ext>
              </a:extLst>
            </p:cNvPr>
            <p:cNvSpPr/>
            <p:nvPr/>
          </p:nvSpPr>
          <p:spPr>
            <a:xfrm>
              <a:off x="6936957" y="1871208"/>
              <a:ext cx="2228850" cy="581026"/>
            </a:xfrm>
            <a:prstGeom prst="roundRect">
              <a:avLst>
                <a:gd name="adj" fmla="val 9260"/>
              </a:avLst>
            </a:prstGeom>
            <a:solidFill>
              <a:srgbClr val="BFD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lnSpc>
                  <a:spcPts val="1400"/>
                </a:lnSpc>
                <a:spcBef>
                  <a:spcPts val="200"/>
                </a:spcBef>
                <a:buSzPct val="80000"/>
                <a:defRPr/>
              </a:pPr>
              <a:r>
                <a:rPr lang="ko-KR" altLang="en-US" sz="1100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불필요한 정보 노출 취약점 보안</a:t>
              </a:r>
              <a:endParaRPr lang="en-US" altLang="ko-KR" sz="1100" b="1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6" name="사각형: 둥근 모서리 19">
              <a:extLst>
                <a:ext uri="{FF2B5EF4-FFF2-40B4-BE49-F238E27FC236}">
                  <a16:creationId xmlns:a16="http://schemas.microsoft.com/office/drawing/2014/main" id="{9EB11C6C-D0E6-471A-AA69-D92D3876B611}"/>
                </a:ext>
              </a:extLst>
            </p:cNvPr>
            <p:cNvSpPr/>
            <p:nvPr/>
          </p:nvSpPr>
          <p:spPr>
            <a:xfrm>
              <a:off x="6936957" y="2537958"/>
              <a:ext cx="2228850" cy="581026"/>
            </a:xfrm>
            <a:prstGeom prst="roundRect">
              <a:avLst>
                <a:gd name="adj" fmla="val 9260"/>
              </a:avLst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lnSpc>
                  <a:spcPts val="1400"/>
                </a:lnSpc>
                <a:spcBef>
                  <a:spcPts val="200"/>
                </a:spcBef>
                <a:buSzPct val="80000"/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파일 업로드 후 </a:t>
              </a:r>
              <a:r>
                <a:rPr lang="ko-KR" altLang="en-US" sz="1100" b="1" dirty="0" err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웹쉘</a:t>
              </a:r>
              <a:r>
                <a:rPr lang="ko-KR" altLang="en-US" sz="11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실행 될 수</a:t>
              </a:r>
              <a:endParaRPr lang="en-US" altLang="ko-KR" sz="1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0" lvl="1" algn="ctr">
                <a:lnSpc>
                  <a:spcPts val="1400"/>
                </a:lnSpc>
                <a:spcBef>
                  <a:spcPts val="200"/>
                </a:spcBef>
                <a:buSzPct val="80000"/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있는 취약점 보안</a:t>
              </a:r>
              <a:endParaRPr lang="en-US" altLang="ko-KR" sz="1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7" name="사각형: 둥근 모서리 20">
              <a:extLst>
                <a:ext uri="{FF2B5EF4-FFF2-40B4-BE49-F238E27FC236}">
                  <a16:creationId xmlns:a16="http://schemas.microsoft.com/office/drawing/2014/main" id="{5F659FEC-A717-4AC1-A070-8E458554FBAD}"/>
                </a:ext>
              </a:extLst>
            </p:cNvPr>
            <p:cNvSpPr/>
            <p:nvPr/>
          </p:nvSpPr>
          <p:spPr>
            <a:xfrm>
              <a:off x="6936957" y="3204708"/>
              <a:ext cx="2228850" cy="581026"/>
            </a:xfrm>
            <a:prstGeom prst="roundRect">
              <a:avLst>
                <a:gd name="adj" fmla="val 9260"/>
              </a:avLst>
            </a:prstGeom>
            <a:solidFill>
              <a:srgbClr val="BFD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lnSpc>
                  <a:spcPts val="1400"/>
                </a:lnSpc>
                <a:spcBef>
                  <a:spcPts val="200"/>
                </a:spcBef>
                <a:buSzPct val="80000"/>
                <a:defRPr/>
              </a:pPr>
              <a:r>
                <a:rPr lang="ko-KR" altLang="en-US" sz="1100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파일 다운로드 취약점 보안</a:t>
              </a:r>
              <a:endParaRPr lang="en-US" altLang="ko-KR" sz="1100" b="1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8" name="사각형: 둥근 모서리 21">
              <a:extLst>
                <a:ext uri="{FF2B5EF4-FFF2-40B4-BE49-F238E27FC236}">
                  <a16:creationId xmlns:a16="http://schemas.microsoft.com/office/drawing/2014/main" id="{0BAC662B-AA27-4D7B-A821-F026F0A55BEB}"/>
                </a:ext>
              </a:extLst>
            </p:cNvPr>
            <p:cNvSpPr/>
            <p:nvPr/>
          </p:nvSpPr>
          <p:spPr>
            <a:xfrm>
              <a:off x="6936957" y="3871458"/>
              <a:ext cx="2228850" cy="581026"/>
            </a:xfrm>
            <a:prstGeom prst="roundRect">
              <a:avLst>
                <a:gd name="adj" fmla="val 9260"/>
              </a:avLst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lnSpc>
                  <a:spcPts val="1400"/>
                </a:lnSpc>
                <a:spcBef>
                  <a:spcPts val="200"/>
                </a:spcBef>
                <a:buSzPct val="80000"/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쿠키 값 변조 취약점 보안</a:t>
              </a:r>
              <a:endParaRPr lang="en-US" altLang="ko-KR" sz="1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9" name="사각형: 둥근 모서리 31">
              <a:extLst>
                <a:ext uri="{FF2B5EF4-FFF2-40B4-BE49-F238E27FC236}">
                  <a16:creationId xmlns:a16="http://schemas.microsoft.com/office/drawing/2014/main" id="{688FC3AE-3C9B-4825-8BE6-F6CE123B00F9}"/>
                </a:ext>
              </a:extLst>
            </p:cNvPr>
            <p:cNvSpPr/>
            <p:nvPr/>
          </p:nvSpPr>
          <p:spPr>
            <a:xfrm>
              <a:off x="6936957" y="4538208"/>
              <a:ext cx="2228850" cy="581026"/>
            </a:xfrm>
            <a:prstGeom prst="roundRect">
              <a:avLst>
                <a:gd name="adj" fmla="val 9260"/>
              </a:avLst>
            </a:prstGeom>
            <a:solidFill>
              <a:srgbClr val="BFD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lnSpc>
                  <a:spcPts val="1400"/>
                </a:lnSpc>
                <a:spcBef>
                  <a:spcPts val="200"/>
                </a:spcBef>
                <a:buSzPct val="80000"/>
                <a:defRPr/>
              </a:pPr>
              <a:r>
                <a:rPr lang="en-US" altLang="ko-KR" sz="1100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100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취약한 인증과 세션 관리 보안</a:t>
              </a:r>
              <a:endParaRPr lang="en-US" altLang="ko-KR" sz="1100" b="1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0" name="사각형: 둥근 모서리 32">
              <a:extLst>
                <a:ext uri="{FF2B5EF4-FFF2-40B4-BE49-F238E27FC236}">
                  <a16:creationId xmlns:a16="http://schemas.microsoft.com/office/drawing/2014/main" id="{20C794C8-810E-43E2-A298-6B4B523C727E}"/>
                </a:ext>
              </a:extLst>
            </p:cNvPr>
            <p:cNvSpPr/>
            <p:nvPr/>
          </p:nvSpPr>
          <p:spPr>
            <a:xfrm>
              <a:off x="6936957" y="5204958"/>
              <a:ext cx="2228850" cy="581026"/>
            </a:xfrm>
            <a:prstGeom prst="roundRect">
              <a:avLst>
                <a:gd name="adj" fmla="val 9260"/>
              </a:avLst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lnSpc>
                  <a:spcPts val="1400"/>
                </a:lnSpc>
                <a:spcBef>
                  <a:spcPts val="200"/>
                </a:spcBef>
                <a:buSzPct val="80000"/>
                <a:defRPr/>
              </a:pPr>
              <a:r>
                <a:rPr lang="en-US" altLang="ko-KR" sz="11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XSS(</a:t>
              </a:r>
              <a:r>
                <a:rPr lang="ko-KR" altLang="en-US" sz="11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크로스 사이트 스크립트</a:t>
              </a:r>
              <a:r>
                <a:rPr lang="en-US" altLang="ko-KR" sz="11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  <a:p>
              <a:pPr marL="0" lvl="1" algn="ctr">
                <a:lnSpc>
                  <a:spcPts val="1400"/>
                </a:lnSpc>
                <a:spcBef>
                  <a:spcPts val="200"/>
                </a:spcBef>
                <a:buSzPct val="80000"/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취약점 보안</a:t>
              </a:r>
              <a:endParaRPr lang="en-US" altLang="ko-KR" sz="1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1" name="사각형: 둥근 모서리 33">
              <a:extLst>
                <a:ext uri="{FF2B5EF4-FFF2-40B4-BE49-F238E27FC236}">
                  <a16:creationId xmlns:a16="http://schemas.microsoft.com/office/drawing/2014/main" id="{C53EA34C-7DC1-40BA-99F9-04FCB3ED6428}"/>
                </a:ext>
              </a:extLst>
            </p:cNvPr>
            <p:cNvSpPr/>
            <p:nvPr/>
          </p:nvSpPr>
          <p:spPr>
            <a:xfrm>
              <a:off x="6936957" y="5871708"/>
              <a:ext cx="2228850" cy="581026"/>
            </a:xfrm>
            <a:prstGeom prst="roundRect">
              <a:avLst>
                <a:gd name="adj" fmla="val 9260"/>
              </a:avLst>
            </a:prstGeom>
            <a:solidFill>
              <a:srgbClr val="BFD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lnSpc>
                  <a:spcPts val="1400"/>
                </a:lnSpc>
                <a:spcBef>
                  <a:spcPts val="200"/>
                </a:spcBef>
                <a:buSzPct val="80000"/>
                <a:defRPr/>
              </a:pPr>
              <a:r>
                <a:rPr lang="en-US" altLang="ko-KR" sz="1100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SQL </a:t>
              </a:r>
              <a:r>
                <a:rPr lang="ko-KR" altLang="en-US" sz="1100" b="1" dirty="0" err="1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인젝션</a:t>
              </a:r>
              <a:r>
                <a:rPr lang="ko-KR" altLang="en-US" sz="1100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100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(Error Base SQL Injection ) </a:t>
              </a:r>
              <a:r>
                <a:rPr lang="ko-KR" altLang="en-US" sz="1100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취약점 보안</a:t>
              </a:r>
              <a:endParaRPr lang="en-US" altLang="ko-KR" sz="1100" b="1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5DEB83B-AB7B-4203-BB45-22D4CBF41B83}"/>
                </a:ext>
              </a:extLst>
            </p:cNvPr>
            <p:cNvSpPr txBox="1"/>
            <p:nvPr/>
          </p:nvSpPr>
          <p:spPr>
            <a:xfrm>
              <a:off x="7946979" y="1408711"/>
              <a:ext cx="218330" cy="49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ko-KR" sz="1200" dirty="0">
                  <a:solidFill>
                    <a:srgbClr val="4285F4"/>
                  </a:solidFill>
                </a:rPr>
                <a:t>.</a:t>
              </a:r>
            </a:p>
            <a:p>
              <a:pPr>
                <a:lnSpc>
                  <a:spcPts val="600"/>
                </a:lnSpc>
              </a:pPr>
              <a:r>
                <a:rPr lang="en-US" altLang="ko-KR" sz="1200" dirty="0">
                  <a:solidFill>
                    <a:srgbClr val="4285F4"/>
                  </a:solidFill>
                </a:rPr>
                <a:t>.</a:t>
              </a:r>
            </a:p>
            <a:p>
              <a:pPr>
                <a:lnSpc>
                  <a:spcPts val="600"/>
                </a:lnSpc>
              </a:pPr>
              <a:r>
                <a:rPr lang="en-US" altLang="ko-KR" sz="1200" dirty="0">
                  <a:solidFill>
                    <a:srgbClr val="4285F4"/>
                  </a:solidFill>
                </a:rPr>
                <a:t>.</a:t>
              </a:r>
            </a:p>
            <a:p>
              <a:pPr>
                <a:lnSpc>
                  <a:spcPts val="600"/>
                </a:lnSpc>
              </a:pPr>
              <a:r>
                <a:rPr lang="en-US" altLang="ko-KR" sz="1200" dirty="0">
                  <a:solidFill>
                    <a:srgbClr val="4285F4"/>
                  </a:solidFill>
                </a:rPr>
                <a:t>.</a:t>
              </a:r>
            </a:p>
            <a:p>
              <a:pPr>
                <a:lnSpc>
                  <a:spcPts val="600"/>
                </a:lnSpc>
              </a:pPr>
              <a:r>
                <a:rPr lang="en-US" altLang="ko-KR" sz="1200" dirty="0">
                  <a:solidFill>
                    <a:srgbClr val="4285F4"/>
                  </a:solidFill>
                </a:rPr>
                <a:t>.</a:t>
              </a:r>
            </a:p>
          </p:txBody>
        </p:sp>
      </p:grpSp>
      <p:pic>
        <p:nvPicPr>
          <p:cNvPr id="6" name="그래픽 5">
            <a:extLst>
              <a:ext uri="{FF2B5EF4-FFF2-40B4-BE49-F238E27FC236}">
                <a16:creationId xmlns:a16="http://schemas.microsoft.com/office/drawing/2014/main" id="{36B1BE99-EDE2-4C08-90E0-4FF7D75F8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9835" y="2950134"/>
            <a:ext cx="358028" cy="37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60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E76E87D-59E0-442B-BE37-5D517803FF10}"/>
              </a:ext>
            </a:extLst>
          </p:cNvPr>
          <p:cNvSpPr/>
          <p:nvPr/>
        </p:nvSpPr>
        <p:spPr>
          <a:xfrm>
            <a:off x="7049729" y="521110"/>
            <a:ext cx="2749206" cy="33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713A43A-4E1E-4D54-A8FC-E3D0616AFBBE}"/>
              </a:ext>
            </a:extLst>
          </p:cNvPr>
          <p:cNvSpPr/>
          <p:nvPr/>
        </p:nvSpPr>
        <p:spPr>
          <a:xfrm>
            <a:off x="0" y="0"/>
            <a:ext cx="7049729" cy="77724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00"/>
              </a:lnSpc>
            </a:pPr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777B6-F4EF-43FA-AD4E-5E9149154052}"/>
              </a:ext>
            </a:extLst>
          </p:cNvPr>
          <p:cNvSpPr txBox="1"/>
          <p:nvPr/>
        </p:nvSpPr>
        <p:spPr>
          <a:xfrm>
            <a:off x="809188" y="1297703"/>
            <a:ext cx="23230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3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05. </a:t>
            </a:r>
            <a:r>
              <a:rPr lang="ko-KR" altLang="en-US" sz="3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고객지원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44E98146-2495-4314-B62B-E135FBC18123}"/>
              </a:ext>
            </a:extLst>
          </p:cNvPr>
          <p:cNvGrpSpPr/>
          <p:nvPr/>
        </p:nvGrpSpPr>
        <p:grpSpPr>
          <a:xfrm>
            <a:off x="4817807" y="3613400"/>
            <a:ext cx="4981128" cy="4159000"/>
            <a:chOff x="4085237" y="3476625"/>
            <a:chExt cx="5144940" cy="4295775"/>
          </a:xfrm>
        </p:grpSpPr>
        <p:pic>
          <p:nvPicPr>
            <p:cNvPr id="2" name="그래픽 1">
              <a:extLst>
                <a:ext uri="{FF2B5EF4-FFF2-40B4-BE49-F238E27FC236}">
                  <a16:creationId xmlns:a16="http://schemas.microsoft.com/office/drawing/2014/main" id="{08AF81BB-8CC2-4E2B-A311-FB9BAB405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85237" y="3476625"/>
              <a:ext cx="5144940" cy="4295775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AA8708BE-72B9-4C9C-A816-69BF2B36F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9682" y="3650266"/>
              <a:ext cx="4795828" cy="2747849"/>
            </a:xfrm>
            <a:prstGeom prst="rect">
              <a:avLst/>
            </a:prstGeom>
          </p:spPr>
        </p:pic>
      </p:grp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8C01083-1948-440F-B5F0-615E357E7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948" y="7415646"/>
            <a:ext cx="1087736" cy="15159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64A3C59-BDD3-4EE4-B5F4-FF96901B2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6805" y="3781512"/>
            <a:ext cx="4643132" cy="26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4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F0D0E59-7FD7-47D1-BECD-12DF89C77449}"/>
              </a:ext>
            </a:extLst>
          </p:cNvPr>
          <p:cNvSpPr/>
          <p:nvPr/>
        </p:nvSpPr>
        <p:spPr>
          <a:xfrm>
            <a:off x="327359" y="3251977"/>
            <a:ext cx="454342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6225">
              <a:lnSpc>
                <a:spcPts val="1800"/>
              </a:lnSpc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그룹웨어는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직원들의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업무공유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보고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전달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제안 등을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indent="-276225">
              <a:lnSpc>
                <a:spcPts val="1800"/>
              </a:lnSpc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효율적이고 신속하게 도와 주는 소프트웨어 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276225">
              <a:lnSpc>
                <a:spcPts val="1800"/>
              </a:lnSpc>
            </a:pPr>
            <a:r>
              <a:rPr lang="en-US" altLang="ko-KR" sz="1100" b="1" dirty="0">
                <a:solidFill>
                  <a:srgbClr val="F6912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10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10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10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공지사항</a:t>
            </a:r>
            <a:r>
              <a:rPr lang="en-US" altLang="ko-KR" sz="110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자료실</a:t>
            </a:r>
            <a:r>
              <a:rPr lang="en-US" altLang="ko-KR" sz="110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업무보고</a:t>
            </a:r>
            <a:r>
              <a:rPr lang="en-US" altLang="ko-KR" sz="110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일정관리</a:t>
            </a:r>
            <a:r>
              <a:rPr lang="en-US" altLang="ko-KR" sz="110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스마트폰을 통한 모바일</a:t>
            </a:r>
            <a:endParaRPr lang="en-US" altLang="ko-KR" sz="1100" dirty="0"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indent="-276225">
              <a:lnSpc>
                <a:spcPts val="1800"/>
              </a:lnSpc>
            </a:pPr>
            <a:r>
              <a:rPr lang="en-US" altLang="ko-KR" sz="110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10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오피스</a:t>
            </a:r>
            <a:r>
              <a:rPr lang="en-US" altLang="ko-KR" sz="110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업무용 메신저 등</a:t>
            </a:r>
            <a:r>
              <a:rPr lang="en-US" altLang="ko-KR" sz="110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indent="-276225"/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indent="-276225"/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인터넷을 통해 언제 어디서나 접속이 가능합니다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276225"/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indent="-276225"/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원활한 커뮤니케이션을 통해 </a:t>
            </a:r>
            <a:r>
              <a:rPr lang="ko-KR" altLang="en-US" sz="1200" b="1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 생산성이 향상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276225"/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indent="-276225"/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직원들간 협업기능 강화로 </a:t>
            </a:r>
            <a:r>
              <a:rPr lang="ko-KR" altLang="en-US" sz="1200" b="1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 효율성이 증대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276225"/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indent="-276225"/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정보전달 체계가 개선되어 </a:t>
            </a:r>
            <a:r>
              <a:rPr lang="ko-KR" altLang="en-US" sz="1200" b="1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경영 혁신이 가능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18D6491-81FA-4C43-B8DE-A1EF7DEB7AE9}"/>
              </a:ext>
            </a:extLst>
          </p:cNvPr>
          <p:cNvSpPr/>
          <p:nvPr/>
        </p:nvSpPr>
        <p:spPr>
          <a:xfrm>
            <a:off x="410607" y="2730441"/>
            <a:ext cx="577612" cy="119061"/>
          </a:xfrm>
          <a:prstGeom prst="rect">
            <a:avLst/>
          </a:prstGeom>
          <a:solidFill>
            <a:srgbClr val="4285F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BA76043-6782-4FBF-9E10-99C8D35B2FFC}"/>
              </a:ext>
            </a:extLst>
          </p:cNvPr>
          <p:cNvSpPr/>
          <p:nvPr/>
        </p:nvSpPr>
        <p:spPr>
          <a:xfrm>
            <a:off x="6316173" y="0"/>
            <a:ext cx="3742227" cy="77724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3AA404D-C581-4CEC-B3AD-F0E93D5498AC}"/>
              </a:ext>
            </a:extLst>
          </p:cNvPr>
          <p:cNvSpPr/>
          <p:nvPr/>
        </p:nvSpPr>
        <p:spPr>
          <a:xfrm>
            <a:off x="5142469" y="1351040"/>
            <a:ext cx="4543425" cy="4543425"/>
          </a:xfrm>
          <a:prstGeom prst="rect">
            <a:avLst/>
          </a:prstGeom>
          <a:solidFill>
            <a:srgbClr val="E4F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4EE8CAB-28EF-4A4C-B3D9-77B743DF5F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5142469" y="1351039"/>
            <a:ext cx="4543425" cy="4543425"/>
          </a:xfrm>
          <a:prstGeom prst="rect">
            <a:avLst/>
          </a:prstGeom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5135959" y="1638237"/>
            <a:ext cx="4543425" cy="3912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584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200" b="1" kern="1200" baseline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pPr algn="ctr"/>
            <a:r>
              <a:rPr lang="ko-KR" altLang="en-US" sz="2100" dirty="0">
                <a:solidFill>
                  <a:schemeClr val="tx1"/>
                </a:solidFill>
              </a:rPr>
              <a:t>그룹웨어를 통한 협업시스템 정의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FFA1B3C-CC04-4836-B07C-80B5CD3A58F0}"/>
              </a:ext>
            </a:extLst>
          </p:cNvPr>
          <p:cNvSpPr/>
          <p:nvPr/>
        </p:nvSpPr>
        <p:spPr>
          <a:xfrm>
            <a:off x="5536557" y="5183246"/>
            <a:ext cx="3742227" cy="11906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2891D25-61B8-45BE-8734-275F4284D953}"/>
              </a:ext>
            </a:extLst>
          </p:cNvPr>
          <p:cNvSpPr/>
          <p:nvPr/>
        </p:nvSpPr>
        <p:spPr>
          <a:xfrm>
            <a:off x="5321300" y="5766224"/>
            <a:ext cx="3954681" cy="11906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7A1A54E-EB9E-48FB-9CFD-C92E3776BBA5}"/>
              </a:ext>
            </a:extLst>
          </p:cNvPr>
          <p:cNvSpPr/>
          <p:nvPr/>
        </p:nvSpPr>
        <p:spPr>
          <a:xfrm>
            <a:off x="7085870" y="6359551"/>
            <a:ext cx="2188185" cy="11906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8A7647-B947-4335-8F61-3616120127B4}"/>
              </a:ext>
            </a:extLst>
          </p:cNvPr>
          <p:cNvSpPr txBox="1"/>
          <p:nvPr/>
        </p:nvSpPr>
        <p:spPr>
          <a:xfrm>
            <a:off x="5074340" y="4728520"/>
            <a:ext cx="4236160" cy="1823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600"/>
              </a:lnSpc>
            </a:pPr>
            <a:r>
              <a:rPr lang="ko-KR" altLang="en-US" sz="35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의사결정</a:t>
            </a:r>
            <a:r>
              <a:rPr lang="en-US" altLang="ko-KR" sz="35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35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</a:t>
            </a:r>
            <a:r>
              <a:rPr lang="en-US" altLang="ko-KR" sz="35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35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소통</a:t>
            </a:r>
            <a:endParaRPr lang="en-US" altLang="ko-KR" sz="35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>
              <a:lnSpc>
                <a:spcPts val="4600"/>
              </a:lnSpc>
            </a:pPr>
            <a:r>
              <a:rPr lang="en-US" altLang="ko-KR" sz="35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THE GWARE </a:t>
            </a:r>
            <a:r>
              <a:rPr lang="ko-KR" altLang="en-US" sz="35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하나면</a:t>
            </a:r>
            <a:endParaRPr lang="en-US" altLang="ko-KR" sz="35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>
              <a:lnSpc>
                <a:spcPts val="4600"/>
              </a:lnSpc>
            </a:pPr>
            <a:r>
              <a:rPr lang="ko-KR" altLang="en-US" sz="35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충분합니다</a:t>
            </a:r>
            <a:r>
              <a:rPr lang="en-US" altLang="ko-KR" sz="35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35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57EBD23-8E1D-459E-9FE9-2DA448687B4F}"/>
              </a:ext>
            </a:extLst>
          </p:cNvPr>
          <p:cNvSpPr/>
          <p:nvPr/>
        </p:nvSpPr>
        <p:spPr>
          <a:xfrm>
            <a:off x="3414714" y="2282768"/>
            <a:ext cx="916780" cy="119061"/>
          </a:xfrm>
          <a:prstGeom prst="rect">
            <a:avLst/>
          </a:prstGeom>
          <a:solidFill>
            <a:srgbClr val="4285F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824C-CA3B-495A-8012-DF6A19754CC6}"/>
              </a:ext>
            </a:extLst>
          </p:cNvPr>
          <p:cNvSpPr txBox="1"/>
          <p:nvPr/>
        </p:nvSpPr>
        <p:spPr>
          <a:xfrm>
            <a:off x="327360" y="1957245"/>
            <a:ext cx="4425308" cy="95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인에이지에서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지향하는 </a:t>
            </a:r>
            <a:r>
              <a: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소통과 협업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의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그룹웨어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개념의 정의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6266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459C8E-32F6-4019-B22C-92DB4A050133}"/>
              </a:ext>
            </a:extLst>
          </p:cNvPr>
          <p:cNvSpPr txBox="1"/>
          <p:nvPr/>
        </p:nvSpPr>
        <p:spPr>
          <a:xfrm>
            <a:off x="278948" y="251527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고객지원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FB7B09F-813F-4C07-A4EA-A34488C50718}"/>
              </a:ext>
            </a:extLst>
          </p:cNvPr>
          <p:cNvCxnSpPr>
            <a:cxnSpLocks/>
          </p:cNvCxnSpPr>
          <p:nvPr/>
        </p:nvCxnSpPr>
        <p:spPr>
          <a:xfrm>
            <a:off x="1388466" y="760274"/>
            <a:ext cx="832995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8D3C4D19-3B5F-4251-AE30-DBD698714F30}"/>
              </a:ext>
            </a:extLst>
          </p:cNvPr>
          <p:cNvSpPr/>
          <p:nvPr/>
        </p:nvSpPr>
        <p:spPr>
          <a:xfrm>
            <a:off x="337940" y="733425"/>
            <a:ext cx="1533183" cy="4970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83">
            <a:extLst>
              <a:ext uri="{FF2B5EF4-FFF2-40B4-BE49-F238E27FC236}">
                <a16:creationId xmlns:a16="http://schemas.microsoft.com/office/drawing/2014/main" id="{4BBCC1BF-AF70-49DB-90B0-ECAC354D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55860"/>
            <a:ext cx="9628354" cy="151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국내외 시장에서 </a:t>
            </a:r>
            <a:r>
              <a:rPr lang="ko-KR" altLang="en-US" sz="2000" spc="-70" dirty="0" err="1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웹메일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/ 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그룹웨어 </a:t>
            </a:r>
            <a:r>
              <a:rPr lang="en-US" altLang="ko-KR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/ 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문서관리 </a:t>
            </a:r>
            <a:r>
              <a:rPr lang="en-US" altLang="ko-KR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/ 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지식관리 등 자체 개발한  </a:t>
            </a:r>
            <a:r>
              <a:rPr lang="en-US" altLang="ko-KR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G-Solution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으로 보유한 다양한 구축 경험과 운영 노하우를 최대한 활용하여 </a:t>
            </a: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고객사가 안정적으로 솔루션을 사용할 수 있도록 신속한 기술지원 서비스를 제공</a:t>
            </a:r>
            <a:endParaRPr lang="en-US" altLang="ko-KR" sz="2000" b="1" spc="-70" dirty="0">
              <a:ln>
                <a:solidFill>
                  <a:srgbClr val="284052">
                    <a:alpha val="0"/>
                  </a:srgbClr>
                </a:solidFill>
              </a:ln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D722634D-565E-47FD-BE15-0B1BC412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1" y="3578719"/>
            <a:ext cx="3551423" cy="313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B1FF2823-1CCF-4752-A42A-83867B0A66C0}"/>
              </a:ext>
            </a:extLst>
          </p:cNvPr>
          <p:cNvGrpSpPr/>
          <p:nvPr/>
        </p:nvGrpSpPr>
        <p:grpSpPr>
          <a:xfrm>
            <a:off x="3708637" y="2931405"/>
            <a:ext cx="5839625" cy="2597064"/>
            <a:chOff x="3708637" y="2931405"/>
            <a:chExt cx="5839625" cy="2597064"/>
          </a:xfrm>
        </p:grpSpPr>
        <p:sp>
          <p:nvSpPr>
            <p:cNvPr id="25" name="사각형 설명선 18">
              <a:extLst>
                <a:ext uri="{FF2B5EF4-FFF2-40B4-BE49-F238E27FC236}">
                  <a16:creationId xmlns:a16="http://schemas.microsoft.com/office/drawing/2014/main" id="{CCA03AB6-F75A-49F0-B04D-0CB3B2C85DBA}"/>
                </a:ext>
              </a:extLst>
            </p:cNvPr>
            <p:cNvSpPr/>
            <p:nvPr/>
          </p:nvSpPr>
          <p:spPr>
            <a:xfrm>
              <a:off x="3708637" y="2931405"/>
              <a:ext cx="5839625" cy="2597064"/>
            </a:xfrm>
            <a:prstGeom prst="wedgeRectCallout">
              <a:avLst>
                <a:gd name="adj1" fmla="val -23060"/>
                <a:gd name="adj2" fmla="val -4820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A4A7680D-E134-44BA-93CC-AD1BAB7A0FE8}"/>
                </a:ext>
              </a:extLst>
            </p:cNvPr>
            <p:cNvSpPr/>
            <p:nvPr/>
          </p:nvSpPr>
          <p:spPr>
            <a:xfrm>
              <a:off x="4370335" y="3078698"/>
              <a:ext cx="2299759" cy="448732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marL="87313" indent="-87313">
                <a:buSzPct val="80000"/>
                <a:defRPr/>
              </a:pPr>
              <a:r>
                <a:rPr lang="ko-KR" altLang="en-US" sz="1600" b="1" spc="-60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지원</a:t>
              </a:r>
              <a:endParaRPr lang="en-US" altLang="en-US" sz="1600" b="1" spc="-6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7" name="텍스트 개체 틀 297">
              <a:extLst>
                <a:ext uri="{FF2B5EF4-FFF2-40B4-BE49-F238E27FC236}">
                  <a16:creationId xmlns:a16="http://schemas.microsoft.com/office/drawing/2014/main" id="{4984C106-798E-4E6A-95CC-744D1E03304C}"/>
                </a:ext>
              </a:extLst>
            </p:cNvPr>
            <p:cNvSpPr txBox="1">
              <a:spLocks/>
            </p:cNvSpPr>
            <p:nvPr/>
          </p:nvSpPr>
          <p:spPr>
            <a:xfrm>
              <a:off x="3933430" y="3644627"/>
              <a:ext cx="5508954" cy="1831556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6350" rIns="0" bIns="0" anchor="t"/>
            <a:lstStyle/>
            <a:p>
              <a:pPr marL="171450" indent="-171450" eaLnBrk="0" latinLnBrk="0" hangingPunct="0">
                <a:lnSpc>
                  <a:spcPts val="2500"/>
                </a:lnSpc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ko-KR" altLang="en-US" sz="1300" dirty="0">
                  <a:ln>
                    <a:solidFill>
                      <a:srgbClr val="28405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솔루션 오류나 장애에 대한 신속한 기술 지원</a:t>
              </a:r>
              <a:endParaRPr lang="en-US" altLang="ko-KR" sz="130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539750" lvl="1" indent="-182563" eaLnBrk="0" latinLnBrk="0" hangingPunct="0">
                <a:lnSpc>
                  <a:spcPts val="2500"/>
                </a:lnSpc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ko-KR" altLang="en-US" sz="1300" dirty="0">
                  <a:ln>
                    <a:solidFill>
                      <a:srgbClr val="28405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근무 시간 </a:t>
              </a:r>
              <a:r>
                <a:rPr lang="en-US" altLang="ko-KR" sz="1300" dirty="0">
                  <a:ln>
                    <a:solidFill>
                      <a:srgbClr val="28405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300" dirty="0">
                  <a:ln>
                    <a:solidFill>
                      <a:srgbClr val="28405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평일 </a:t>
              </a:r>
              <a:r>
                <a:rPr lang="en-US" altLang="ko-KR" sz="1300" dirty="0">
                  <a:ln>
                    <a:solidFill>
                      <a:srgbClr val="28405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09:00~18:00) </a:t>
              </a:r>
              <a:r>
                <a:rPr lang="ko-KR" altLang="en-US" sz="1300" dirty="0">
                  <a:ln>
                    <a:solidFill>
                      <a:srgbClr val="28405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신속한 지원</a:t>
              </a:r>
              <a:endParaRPr lang="en-US" altLang="ko-KR" sz="130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539750" lvl="1" indent="-182563" eaLnBrk="0" latinLnBrk="0" hangingPunct="0">
                <a:lnSpc>
                  <a:spcPts val="2500"/>
                </a:lnSpc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ko-KR" altLang="en-US" sz="1300" dirty="0">
                  <a:ln>
                    <a:solidFill>
                      <a:srgbClr val="28405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근무 시간외는 비상 연락망을 통해서 최대한 지원</a:t>
              </a:r>
              <a:endParaRPr lang="en-US" altLang="ko-KR" sz="130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539750" lvl="1" indent="-182563" eaLnBrk="0" latinLnBrk="0" hangingPunct="0">
                <a:lnSpc>
                  <a:spcPts val="2500"/>
                </a:lnSpc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ko-KR" altLang="en-US" sz="1300" dirty="0">
                  <a:ln>
                    <a:solidFill>
                      <a:srgbClr val="28405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대표 전화번호 </a:t>
              </a:r>
              <a:r>
                <a:rPr lang="en-US" altLang="ko-KR" sz="1300" dirty="0">
                  <a:ln>
                    <a:solidFill>
                      <a:srgbClr val="28405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: 070-7611-7710(</a:t>
              </a:r>
              <a:r>
                <a:rPr lang="ko-KR" altLang="en-US" sz="1300" dirty="0">
                  <a:ln>
                    <a:solidFill>
                      <a:srgbClr val="28405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전용</a:t>
              </a:r>
              <a:r>
                <a:rPr lang="en-US" altLang="ko-KR" sz="1300" dirty="0">
                  <a:ln>
                    <a:solidFill>
                      <a:srgbClr val="28405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/ ts.enage.com </a:t>
              </a:r>
              <a:r>
                <a:rPr lang="ko-KR" altLang="en-US" sz="1300" dirty="0">
                  <a:ln>
                    <a:solidFill>
                      <a:srgbClr val="28405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메일로 접수</a:t>
              </a:r>
              <a:endParaRPr lang="en-US" altLang="ko-KR" sz="130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indent="-171450" eaLnBrk="0" latinLnBrk="0" hangingPunct="0">
                <a:lnSpc>
                  <a:spcPts val="2500"/>
                </a:lnSpc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ko-KR" altLang="en-US" sz="1300" dirty="0">
                  <a:ln>
                    <a:solidFill>
                      <a:srgbClr val="28405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유지보수는 원격 기술지원을 원칙으로 제공</a:t>
              </a:r>
              <a:endParaRPr lang="en-US" altLang="ko-KR" sz="130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8" name="그래픽 7">
            <a:extLst>
              <a:ext uri="{FF2B5EF4-FFF2-40B4-BE49-F238E27FC236}">
                <a16:creationId xmlns:a16="http://schemas.microsoft.com/office/drawing/2014/main" id="{5ECE84C1-8CCE-40FB-B3B1-43AF65AE5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0974" y="3108135"/>
            <a:ext cx="415960" cy="41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79236F5-A160-4A5E-85CF-B2F05F9BF627}"/>
              </a:ext>
            </a:extLst>
          </p:cNvPr>
          <p:cNvSpPr txBox="1"/>
          <p:nvPr/>
        </p:nvSpPr>
        <p:spPr>
          <a:xfrm>
            <a:off x="2984407" y="3310641"/>
            <a:ext cx="4089582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94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감사합니다</a:t>
            </a:r>
            <a:r>
              <a:rPr lang="en-US" altLang="ko-KR" sz="594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lang="ko-KR" altLang="en-US" sz="594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71DA695A-2EBF-4BED-A9E9-E30DFF2080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5051" y="2647097"/>
            <a:ext cx="5449302" cy="221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3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38">
            <a:extLst>
              <a:ext uri="{FF2B5EF4-FFF2-40B4-BE49-F238E27FC236}">
                <a16:creationId xmlns:a16="http://schemas.microsoft.com/office/drawing/2014/main" id="{CD389075-2D95-44FC-9F79-FDBF2DA64506}"/>
              </a:ext>
            </a:extLst>
          </p:cNvPr>
          <p:cNvSpPr/>
          <p:nvPr/>
        </p:nvSpPr>
        <p:spPr>
          <a:xfrm>
            <a:off x="1391962" y="1440004"/>
            <a:ext cx="1585724" cy="312155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39">
            <a:extLst>
              <a:ext uri="{FF2B5EF4-FFF2-40B4-BE49-F238E27FC236}">
                <a16:creationId xmlns:a16="http://schemas.microsoft.com/office/drawing/2014/main" id="{A5CB7ED4-0E92-4B25-9A17-53F0B44E4E00}"/>
              </a:ext>
            </a:extLst>
          </p:cNvPr>
          <p:cNvSpPr/>
          <p:nvPr/>
        </p:nvSpPr>
        <p:spPr>
          <a:xfrm>
            <a:off x="1391962" y="3479257"/>
            <a:ext cx="1585724" cy="312155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40">
            <a:extLst>
              <a:ext uri="{FF2B5EF4-FFF2-40B4-BE49-F238E27FC236}">
                <a16:creationId xmlns:a16="http://schemas.microsoft.com/office/drawing/2014/main" id="{FC66705F-F7B8-44DA-BBCF-D824EE52B4AA}"/>
              </a:ext>
            </a:extLst>
          </p:cNvPr>
          <p:cNvSpPr/>
          <p:nvPr/>
        </p:nvSpPr>
        <p:spPr>
          <a:xfrm>
            <a:off x="1391962" y="1856832"/>
            <a:ext cx="1585724" cy="312155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141">
            <a:extLst>
              <a:ext uri="{FF2B5EF4-FFF2-40B4-BE49-F238E27FC236}">
                <a16:creationId xmlns:a16="http://schemas.microsoft.com/office/drawing/2014/main" id="{B14FB337-C3B1-4C7D-9F49-907F6E70726B}"/>
              </a:ext>
            </a:extLst>
          </p:cNvPr>
          <p:cNvSpPr/>
          <p:nvPr/>
        </p:nvSpPr>
        <p:spPr>
          <a:xfrm>
            <a:off x="1391962" y="2267543"/>
            <a:ext cx="1585724" cy="312155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142">
            <a:extLst>
              <a:ext uri="{FF2B5EF4-FFF2-40B4-BE49-F238E27FC236}">
                <a16:creationId xmlns:a16="http://schemas.microsoft.com/office/drawing/2014/main" id="{FBF718C4-54E9-4438-B5CB-6CB27CD33134}"/>
              </a:ext>
            </a:extLst>
          </p:cNvPr>
          <p:cNvSpPr/>
          <p:nvPr/>
        </p:nvSpPr>
        <p:spPr>
          <a:xfrm>
            <a:off x="1391962" y="2667593"/>
            <a:ext cx="1585724" cy="312155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143">
            <a:extLst>
              <a:ext uri="{FF2B5EF4-FFF2-40B4-BE49-F238E27FC236}">
                <a16:creationId xmlns:a16="http://schemas.microsoft.com/office/drawing/2014/main" id="{11C26A40-A5EC-4CCA-851B-AFF0B2D22E8A}"/>
              </a:ext>
            </a:extLst>
          </p:cNvPr>
          <p:cNvSpPr/>
          <p:nvPr/>
        </p:nvSpPr>
        <p:spPr>
          <a:xfrm>
            <a:off x="1391962" y="3072857"/>
            <a:ext cx="1585724" cy="312155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70031E6-127A-48B4-9A7C-2FA5A4628A6A}"/>
              </a:ext>
            </a:extLst>
          </p:cNvPr>
          <p:cNvSpPr/>
          <p:nvPr/>
        </p:nvSpPr>
        <p:spPr>
          <a:xfrm>
            <a:off x="4984528" y="4616108"/>
            <a:ext cx="1728684" cy="22019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Picture 2" descr="D:\skkim337\인에이지\자료\제품자료\2_제안서작성\회사자료\행정업무용소프트웨어선정(GW).gif">
            <a:extLst>
              <a:ext uri="{FF2B5EF4-FFF2-40B4-BE49-F238E27FC236}">
                <a16:creationId xmlns:a16="http://schemas.microsoft.com/office/drawing/2014/main" id="{EDAD3414-BEF3-40BE-86CC-D5E8C639E3B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2391" y="4729161"/>
            <a:ext cx="1516380" cy="197589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BD4DDCD9-4B79-4A6C-8323-87F330275AED}"/>
              </a:ext>
            </a:extLst>
          </p:cNvPr>
          <p:cNvSpPr/>
          <p:nvPr/>
        </p:nvSpPr>
        <p:spPr>
          <a:xfrm>
            <a:off x="3012853" y="4616108"/>
            <a:ext cx="1728684" cy="2201996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 descr="gs.jpg">
            <a:extLst>
              <a:ext uri="{FF2B5EF4-FFF2-40B4-BE49-F238E27FC236}">
                <a16:creationId xmlns:a16="http://schemas.microsoft.com/office/drawing/2014/main" id="{18962D44-693E-4975-82B6-A2B02794722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9710" y="4731777"/>
            <a:ext cx="1514732" cy="19789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5E6A8547-EC5F-49B2-BE14-6A42A7C905F0}"/>
              </a:ext>
            </a:extLst>
          </p:cNvPr>
          <p:cNvSpPr/>
          <p:nvPr/>
        </p:nvSpPr>
        <p:spPr>
          <a:xfrm>
            <a:off x="1107853" y="4616108"/>
            <a:ext cx="1728684" cy="22019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Picture 7" descr="C:\skkim\인에이지\기획\등록증\webmail.gif">
            <a:extLst>
              <a:ext uri="{FF2B5EF4-FFF2-40B4-BE49-F238E27FC236}">
                <a16:creationId xmlns:a16="http://schemas.microsoft.com/office/drawing/2014/main" id="{1F8BBBBA-C04D-4265-9A1C-2975937477D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3687" y="4732784"/>
            <a:ext cx="1518704" cy="1978918"/>
          </a:xfrm>
          <a:prstGeom prst="rect">
            <a:avLst/>
          </a:prstGeom>
          <a:noFill/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FB2852D3-6F47-4548-B74C-9A889AD3D5DC}"/>
              </a:ext>
            </a:extLst>
          </p:cNvPr>
          <p:cNvSpPr/>
          <p:nvPr/>
        </p:nvSpPr>
        <p:spPr>
          <a:xfrm>
            <a:off x="6851428" y="4616108"/>
            <a:ext cx="1728684" cy="2201996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Picture 8" descr="C:\skkim\인에이지\기획\등록증\webmailnet.gif">
            <a:extLst>
              <a:ext uri="{FF2B5EF4-FFF2-40B4-BE49-F238E27FC236}">
                <a16:creationId xmlns:a16="http://schemas.microsoft.com/office/drawing/2014/main" id="{59C112D7-669C-42AC-AF16-55E9A042B83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5358" y="4729342"/>
            <a:ext cx="1516244" cy="1975712"/>
          </a:xfrm>
          <a:prstGeom prst="rect">
            <a:avLst/>
          </a:prstGeom>
          <a:noFill/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DB94F63-43CB-45CD-B8FA-F5AAF18108E8}"/>
              </a:ext>
            </a:extLst>
          </p:cNvPr>
          <p:cNvSpPr txBox="1"/>
          <p:nvPr/>
        </p:nvSpPr>
        <p:spPr>
          <a:xfrm>
            <a:off x="1537851" y="1330801"/>
            <a:ext cx="1293944" cy="24758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893103" latinLnBrk="0">
              <a:lnSpc>
                <a:spcPts val="3000"/>
              </a:lnSpc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defRPr/>
            </a:pPr>
            <a:r>
              <a:rPr lang="ko-KR" altLang="en-US" sz="1400" b="1" kern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회사명</a:t>
            </a:r>
          </a:p>
          <a:p>
            <a:pPr lvl="0" algn="ctr" defTabSz="893103" latinLnBrk="0">
              <a:lnSpc>
                <a:spcPts val="3000"/>
              </a:lnSpc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defRPr/>
            </a:pPr>
            <a:r>
              <a:rPr lang="ko-KR" altLang="en-US" sz="1400" b="1" kern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대표자</a:t>
            </a:r>
          </a:p>
          <a:p>
            <a:pPr lvl="0" algn="ctr" defTabSz="893103" latinLnBrk="0">
              <a:lnSpc>
                <a:spcPts val="3000"/>
              </a:lnSpc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defRPr/>
            </a:pPr>
            <a:r>
              <a:rPr lang="ko-KR" altLang="en-US" sz="1400" b="1" kern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사업분야</a:t>
            </a:r>
          </a:p>
          <a:p>
            <a:pPr lvl="0" algn="ctr" defTabSz="893103" latinLnBrk="0">
              <a:lnSpc>
                <a:spcPts val="3000"/>
              </a:lnSpc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defRPr/>
            </a:pPr>
            <a:r>
              <a:rPr lang="ko-KR" altLang="en-US" sz="1400" b="1" kern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주소</a:t>
            </a:r>
          </a:p>
          <a:p>
            <a:pPr lvl="0" algn="ctr" defTabSz="893103" latinLnBrk="0">
              <a:lnSpc>
                <a:spcPts val="3000"/>
              </a:lnSpc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defRPr/>
            </a:pPr>
            <a:r>
              <a:rPr lang="ko-KR" altLang="en-US" sz="1400" b="1" kern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전화번호</a:t>
            </a:r>
          </a:p>
          <a:p>
            <a:pPr lvl="0" algn="ctr" defTabSz="893103" latinLnBrk="0">
              <a:lnSpc>
                <a:spcPts val="3000"/>
              </a:lnSpc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defRPr/>
            </a:pPr>
            <a:r>
              <a:rPr lang="ko-KR" altLang="en-US" sz="1400" b="1" kern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 설립 연도</a:t>
            </a:r>
            <a:endParaRPr lang="ko-KR" altLang="en-US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630691-513B-4895-BCE6-818C40732435}"/>
              </a:ext>
            </a:extLst>
          </p:cNvPr>
          <p:cNvSpPr txBox="1"/>
          <p:nvPr/>
        </p:nvSpPr>
        <p:spPr>
          <a:xfrm>
            <a:off x="3242055" y="1330801"/>
            <a:ext cx="5716188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93103" latinLnBrk="0">
              <a:lnSpc>
                <a:spcPts val="3000"/>
              </a:lnSpc>
              <a:spcAft>
                <a:spcPts val="200"/>
              </a:spcAft>
              <a:buClr>
                <a:schemeClr val="tx1"/>
              </a:buClr>
              <a:buSzPct val="100000"/>
              <a:defRPr/>
            </a:pPr>
            <a:r>
              <a:rPr lang="ko-KR" altLang="en-US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㈜</a:t>
            </a:r>
            <a:r>
              <a:rPr lang="ko-KR" altLang="en-US" sz="1400" kern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인에이지</a:t>
            </a:r>
            <a:endParaRPr lang="en-US" altLang="ko-KR" sz="1400" kern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defTabSz="893103" latinLnBrk="0">
              <a:lnSpc>
                <a:spcPts val="3000"/>
              </a:lnSpc>
              <a:spcAft>
                <a:spcPts val="200"/>
              </a:spcAft>
              <a:buClr>
                <a:schemeClr val="tx1"/>
              </a:buClr>
              <a:buSzPct val="100000"/>
              <a:defRPr/>
            </a:pPr>
            <a:r>
              <a:rPr lang="ko-KR" altLang="en-US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 승 훈 </a:t>
            </a:r>
          </a:p>
          <a:p>
            <a:pPr lvl="0" defTabSz="893103" latinLnBrk="0">
              <a:lnSpc>
                <a:spcPts val="3000"/>
              </a:lnSpc>
              <a:spcAft>
                <a:spcPts val="200"/>
              </a:spcAft>
              <a:buClr>
                <a:schemeClr val="tx1"/>
              </a:buClr>
              <a:buSzPct val="100000"/>
              <a:defRPr/>
            </a:pPr>
            <a:r>
              <a:rPr lang="ko-KR" altLang="en-US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kern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웹메일</a:t>
            </a:r>
            <a:r>
              <a:rPr lang="en-US" altLang="ko-KR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</a:t>
            </a:r>
            <a:r>
              <a:rPr lang="en-US" altLang="ko-KR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 기업솔루션 전문 개발</a:t>
            </a:r>
            <a:r>
              <a:rPr lang="en-US" altLang="ko-KR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구축                          </a:t>
            </a:r>
          </a:p>
          <a:p>
            <a:pPr lvl="0" defTabSz="893103" latinLnBrk="0">
              <a:lnSpc>
                <a:spcPts val="3000"/>
              </a:lnSpc>
              <a:spcAft>
                <a:spcPts val="200"/>
              </a:spcAft>
              <a:buClr>
                <a:schemeClr val="tx1"/>
              </a:buClr>
              <a:buSzPct val="100000"/>
              <a:defRPr/>
            </a:pPr>
            <a:r>
              <a:rPr lang="ko-KR" altLang="en-US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서울시 송파구 </a:t>
            </a:r>
            <a:r>
              <a:rPr lang="ko-KR" altLang="en-US" sz="1400" kern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법원로</a:t>
            </a:r>
            <a:r>
              <a:rPr lang="en-US" altLang="ko-KR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길 </a:t>
            </a:r>
            <a:r>
              <a:rPr lang="en-US" altLang="ko-KR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26, H</a:t>
            </a:r>
            <a:r>
              <a:rPr lang="ko-KR" altLang="en-US" sz="1400" kern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비지니스파크</a:t>
            </a:r>
            <a:r>
              <a:rPr lang="ko-KR" altLang="en-US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D</a:t>
            </a:r>
            <a:r>
              <a:rPr lang="ko-KR" altLang="en-US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 </a:t>
            </a:r>
            <a:r>
              <a:rPr lang="en-US" altLang="ko-KR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803,804,805</a:t>
            </a:r>
            <a:r>
              <a:rPr lang="ko-KR" altLang="en-US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endParaRPr lang="en-US" altLang="ko-KR" sz="1400" kern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defTabSz="893103" latinLnBrk="0">
              <a:lnSpc>
                <a:spcPts val="3000"/>
              </a:lnSpc>
              <a:spcAft>
                <a:spcPts val="200"/>
              </a:spcAft>
              <a:buClr>
                <a:schemeClr val="tx1"/>
              </a:buClr>
              <a:buSzPct val="100000"/>
              <a:defRPr/>
            </a:pPr>
            <a:r>
              <a:rPr lang="en-US" altLang="ko-KR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1600-4730 / 070-7611-7710</a:t>
            </a:r>
          </a:p>
          <a:p>
            <a:pPr lvl="0" defTabSz="893103" latinLnBrk="0">
              <a:lnSpc>
                <a:spcPts val="3000"/>
              </a:lnSpc>
              <a:spcAft>
                <a:spcPts val="200"/>
              </a:spcAft>
              <a:buClr>
                <a:schemeClr val="tx1"/>
              </a:buClr>
              <a:buSzPct val="100000"/>
              <a:defRPr/>
            </a:pPr>
            <a:r>
              <a:rPr lang="en-US" altLang="ko-KR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1999</a:t>
            </a:r>
            <a:r>
              <a:rPr lang="ko-KR" altLang="en-US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r>
              <a:rPr lang="ko-KR" altLang="en-US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r>
              <a:rPr lang="ko-KR" altLang="en-US" sz="140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endParaRPr lang="en-US" altLang="ko-KR" sz="1400" kern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F2197D-BF7D-45E1-BE21-22AD69DA7FA5}"/>
              </a:ext>
            </a:extLst>
          </p:cNvPr>
          <p:cNvSpPr txBox="1"/>
          <p:nvPr/>
        </p:nvSpPr>
        <p:spPr>
          <a:xfrm>
            <a:off x="0" y="297030"/>
            <a:ext cx="10058400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회사소개</a:t>
            </a:r>
            <a:endParaRPr lang="en-US" altLang="ko-KR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08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/>
          <p:nvPr/>
        </p:nvGrpSpPr>
        <p:grpSpPr>
          <a:xfrm>
            <a:off x="0" y="-30822"/>
            <a:ext cx="10236330" cy="7849456"/>
            <a:chOff x="2035968" y="-3634"/>
            <a:chExt cx="10156032" cy="6868725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CBEF14B-B6CD-4EB1-B4C0-8941A3E78D6E}"/>
                </a:ext>
              </a:extLst>
            </p:cNvPr>
            <p:cNvSpPr/>
            <p:nvPr/>
          </p:nvSpPr>
          <p:spPr>
            <a:xfrm>
              <a:off x="6199464" y="-1"/>
              <a:ext cx="5992536" cy="6865091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aphicFrame>
          <p:nvGraphicFramePr>
            <p:cNvPr id="5" name="개체 4">
              <a:extLst>
                <a:ext uri="{FF2B5EF4-FFF2-40B4-BE49-F238E27FC236}">
                  <a16:creationId xmlns:a16="http://schemas.microsoft.com/office/drawing/2014/main" id="{4FF86D57-0894-4349-97B7-B5B1D753681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35968" y="-3634"/>
            <a:ext cx="4163496" cy="6868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534040" imgH="4179960" progId="">
                    <p:embed/>
                  </p:oleObj>
                </mc:Choice>
                <mc:Fallback>
                  <p:oleObj r:id="rId2" imgW="2534040" imgH="417996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>
                          <a:alphaModFix amt="7500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035968" y="-3634"/>
                          <a:ext cx="4163496" cy="6868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사각형: 둥근 모서리 62">
              <a:extLst>
                <a:ext uri="{FF2B5EF4-FFF2-40B4-BE49-F238E27FC236}">
                  <a16:creationId xmlns:a16="http://schemas.microsoft.com/office/drawing/2014/main" id="{7021FA01-2D06-4130-B094-3C4745584DBE}"/>
                </a:ext>
              </a:extLst>
            </p:cNvPr>
            <p:cNvSpPr/>
            <p:nvPr/>
          </p:nvSpPr>
          <p:spPr>
            <a:xfrm>
              <a:off x="5747654" y="1260623"/>
              <a:ext cx="1585724" cy="4192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1999</a:t>
              </a:r>
              <a:endParaRPr lang="ko-KR" altLang="en-US" b="1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사각형: 둥근 모서리 63">
              <a:extLst>
                <a:ext uri="{FF2B5EF4-FFF2-40B4-BE49-F238E27FC236}">
                  <a16:creationId xmlns:a16="http://schemas.microsoft.com/office/drawing/2014/main" id="{B3869352-B116-442C-A411-D739937E3B05}"/>
                </a:ext>
              </a:extLst>
            </p:cNvPr>
            <p:cNvSpPr/>
            <p:nvPr/>
          </p:nvSpPr>
          <p:spPr>
            <a:xfrm>
              <a:off x="5747654" y="1946423"/>
              <a:ext cx="1585724" cy="4192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2001</a:t>
              </a:r>
              <a:endParaRPr lang="ko-KR" altLang="en-US" b="1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8" name="사각형: 둥근 모서리 66">
              <a:extLst>
                <a:ext uri="{FF2B5EF4-FFF2-40B4-BE49-F238E27FC236}">
                  <a16:creationId xmlns:a16="http://schemas.microsoft.com/office/drawing/2014/main" id="{E160EABD-933B-480C-9B5C-5DFDFB0CE649}"/>
                </a:ext>
              </a:extLst>
            </p:cNvPr>
            <p:cNvSpPr/>
            <p:nvPr/>
          </p:nvSpPr>
          <p:spPr>
            <a:xfrm>
              <a:off x="5747654" y="2635398"/>
              <a:ext cx="1585724" cy="4192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2002</a:t>
              </a:r>
              <a:endParaRPr lang="ko-KR" altLang="en-US" b="1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9" name="사각형: 둥근 모서리 107">
              <a:extLst>
                <a:ext uri="{FF2B5EF4-FFF2-40B4-BE49-F238E27FC236}">
                  <a16:creationId xmlns:a16="http://schemas.microsoft.com/office/drawing/2014/main" id="{293B4FD5-D2B0-4298-B4DC-0DB039D65CFB}"/>
                </a:ext>
              </a:extLst>
            </p:cNvPr>
            <p:cNvSpPr/>
            <p:nvPr/>
          </p:nvSpPr>
          <p:spPr>
            <a:xfrm>
              <a:off x="5747654" y="3324373"/>
              <a:ext cx="1585724" cy="4192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2004</a:t>
              </a:r>
              <a:endParaRPr lang="ko-KR" altLang="en-US" b="1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" name="사각형: 둥근 모서리 108">
              <a:extLst>
                <a:ext uri="{FF2B5EF4-FFF2-40B4-BE49-F238E27FC236}">
                  <a16:creationId xmlns:a16="http://schemas.microsoft.com/office/drawing/2014/main" id="{D9FBE0DF-76EF-411D-897B-F55BD7CAD8D2}"/>
                </a:ext>
              </a:extLst>
            </p:cNvPr>
            <p:cNvSpPr/>
            <p:nvPr/>
          </p:nvSpPr>
          <p:spPr>
            <a:xfrm>
              <a:off x="5747654" y="4013348"/>
              <a:ext cx="1585724" cy="4192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2013</a:t>
              </a:r>
              <a:endParaRPr lang="ko-KR" altLang="en-US" b="1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사각형: 둥근 모서리 110">
              <a:extLst>
                <a:ext uri="{FF2B5EF4-FFF2-40B4-BE49-F238E27FC236}">
                  <a16:creationId xmlns:a16="http://schemas.microsoft.com/office/drawing/2014/main" id="{B2D4E4E3-731B-4612-AACA-1F83B4AC32AF}"/>
                </a:ext>
              </a:extLst>
            </p:cNvPr>
            <p:cNvSpPr/>
            <p:nvPr/>
          </p:nvSpPr>
          <p:spPr>
            <a:xfrm>
              <a:off x="5747654" y="4703910"/>
              <a:ext cx="1585724" cy="4192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2014</a:t>
              </a:r>
              <a:endParaRPr lang="ko-KR" altLang="en-US" b="1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사각형: 둥근 모서리 113">
              <a:extLst>
                <a:ext uri="{FF2B5EF4-FFF2-40B4-BE49-F238E27FC236}">
                  <a16:creationId xmlns:a16="http://schemas.microsoft.com/office/drawing/2014/main" id="{46D21AF4-EC11-4A9A-B3E6-094B3361F52B}"/>
                </a:ext>
              </a:extLst>
            </p:cNvPr>
            <p:cNvSpPr/>
            <p:nvPr/>
          </p:nvSpPr>
          <p:spPr>
            <a:xfrm>
              <a:off x="5747654" y="5396060"/>
              <a:ext cx="1585724" cy="4192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2015</a:t>
              </a:r>
              <a:endParaRPr lang="ko-KR" altLang="en-US" b="1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6F3443-6057-499C-BE5E-5CF1A88682DB}"/>
                </a:ext>
              </a:extLst>
            </p:cNvPr>
            <p:cNvSpPr txBox="1"/>
            <p:nvPr/>
          </p:nvSpPr>
          <p:spPr>
            <a:xfrm>
              <a:off x="2035968" y="304607"/>
              <a:ext cx="10156032" cy="440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altLang="ko-KR" sz="2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HISTORY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F28C1B-BBBE-40D0-B569-D58C54C5A132}"/>
                </a:ext>
              </a:extLst>
            </p:cNvPr>
            <p:cNvSpPr txBox="1"/>
            <p:nvPr/>
          </p:nvSpPr>
          <p:spPr>
            <a:xfrm>
              <a:off x="7501380" y="1308762"/>
              <a:ext cx="907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법인 설립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5C5B23-3906-4A53-A3C1-DCE58D4D581D}"/>
                </a:ext>
              </a:extLst>
            </p:cNvPr>
            <p:cNvSpPr txBox="1"/>
            <p:nvPr/>
          </p:nvSpPr>
          <p:spPr>
            <a:xfrm>
              <a:off x="7501380" y="1804033"/>
              <a:ext cx="44211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Windows </a:t>
              </a:r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서버 기반 메일엔진 </a:t>
              </a:r>
              <a:r>
                <a:rPr lang="en-US" altLang="ko-KR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G-</a:t>
              </a:r>
              <a:r>
                <a:rPr lang="en-US" altLang="ko-KR" sz="1400" b="1" dirty="0" err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Mailserver</a:t>
              </a:r>
              <a:r>
                <a:rPr lang="en-US" altLang="ko-KR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/ </a:t>
              </a:r>
            </a:p>
            <a:p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웹 메일 솔루션 </a:t>
              </a:r>
              <a:r>
                <a:rPr lang="en-US" altLang="ko-KR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G-Webmail 1.0 </a:t>
              </a:r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개발</a:t>
              </a:r>
              <a:endPara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웹 기반의 </a:t>
              </a:r>
              <a:r>
                <a:rPr lang="en-US" altLang="ko-KR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Windows </a:t>
              </a:r>
              <a:r>
                <a:rPr lang="ko-KR" altLang="en-US" sz="1400" b="1" dirty="0" err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서버용</a:t>
              </a:r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그룹웨어 </a:t>
              </a:r>
              <a:r>
                <a:rPr lang="en-US" altLang="ko-KR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G-Ware 1.0 </a:t>
              </a:r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개발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FE0FA2-3B0C-44FD-B979-F3FCC8AE2362}"/>
                </a:ext>
              </a:extLst>
            </p:cNvPr>
            <p:cNvSpPr txBox="1"/>
            <p:nvPr/>
          </p:nvSpPr>
          <p:spPr>
            <a:xfrm>
              <a:off x="7501380" y="3375687"/>
              <a:ext cx="28584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행정업무용 적합성 소프트웨어 선정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910696-A410-417D-BA8B-DC6910D1482E}"/>
                </a:ext>
              </a:extLst>
            </p:cNvPr>
            <p:cNvSpPr txBox="1"/>
            <p:nvPr/>
          </p:nvSpPr>
          <p:spPr>
            <a:xfrm>
              <a:off x="7501380" y="4051962"/>
              <a:ext cx="36071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Microsoft Gold Partner &amp; ISV Partner </a:t>
              </a:r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인증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2D41D8-C3ED-4520-BB9B-3DA1080102C3}"/>
                </a:ext>
              </a:extLst>
            </p:cNvPr>
            <p:cNvSpPr txBox="1"/>
            <p:nvPr/>
          </p:nvSpPr>
          <p:spPr>
            <a:xfrm>
              <a:off x="7501380" y="4756812"/>
              <a:ext cx="2643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GS </a:t>
              </a:r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소프트웨어 품질 인증서 인증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EAF42B-78DE-4FF6-A7A9-6119BBEF51F1}"/>
                </a:ext>
              </a:extLst>
            </p:cNvPr>
            <p:cNvSpPr txBox="1"/>
            <p:nvPr/>
          </p:nvSpPr>
          <p:spPr>
            <a:xfrm>
              <a:off x="7501380" y="5452137"/>
              <a:ext cx="2521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err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하이서울</a:t>
              </a:r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우수기업 브랜드 선정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D81C252D-851D-45D5-B4C8-E2396AB6AB95}"/>
                </a:ext>
              </a:extLst>
            </p:cNvPr>
            <p:cNvGrpSpPr/>
            <p:nvPr/>
          </p:nvGrpSpPr>
          <p:grpSpPr>
            <a:xfrm>
              <a:off x="10361924" y="5599144"/>
              <a:ext cx="1644639" cy="1085653"/>
              <a:chOff x="9995530" y="2933453"/>
              <a:chExt cx="1644639" cy="1085653"/>
            </a:xfrm>
          </p:grpSpPr>
          <p:sp>
            <p:nvSpPr>
              <p:cNvPr id="21" name="사각형: 둥근 모서리 138">
                <a:extLst>
                  <a:ext uri="{FF2B5EF4-FFF2-40B4-BE49-F238E27FC236}">
                    <a16:creationId xmlns:a16="http://schemas.microsoft.com/office/drawing/2014/main" id="{E23B26F5-97C2-4FB2-B83C-02F3A0339281}"/>
                  </a:ext>
                </a:extLst>
              </p:cNvPr>
              <p:cNvSpPr/>
              <p:nvPr/>
            </p:nvSpPr>
            <p:spPr>
              <a:xfrm>
                <a:off x="9995530" y="2933453"/>
                <a:ext cx="1644639" cy="1085653"/>
              </a:xfrm>
              <a:prstGeom prst="roundRect">
                <a:avLst>
                  <a:gd name="adj" fmla="val 5262"/>
                </a:avLst>
              </a:prstGeom>
              <a:solidFill>
                <a:srgbClr val="FF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별: 꼭짓점 5개 139">
                <a:extLst>
                  <a:ext uri="{FF2B5EF4-FFF2-40B4-BE49-F238E27FC236}">
                    <a16:creationId xmlns:a16="http://schemas.microsoft.com/office/drawing/2014/main" id="{C0718CD8-694B-4E43-B520-87CF974E0B8F}"/>
                  </a:ext>
                </a:extLst>
              </p:cNvPr>
              <p:cNvSpPr/>
              <p:nvPr/>
            </p:nvSpPr>
            <p:spPr>
              <a:xfrm>
                <a:off x="10085282" y="3036058"/>
                <a:ext cx="293932" cy="293932"/>
              </a:xfrm>
              <a:prstGeom prst="star5">
                <a:avLst/>
              </a:prstGeom>
              <a:solidFill>
                <a:srgbClr val="FFA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별: 꼭짓점 5개 140">
                <a:extLst>
                  <a:ext uri="{FF2B5EF4-FFF2-40B4-BE49-F238E27FC236}">
                    <a16:creationId xmlns:a16="http://schemas.microsoft.com/office/drawing/2014/main" id="{FCCFD4B0-9D01-4C5E-A876-126E34E31F5E}"/>
                  </a:ext>
                </a:extLst>
              </p:cNvPr>
              <p:cNvSpPr/>
              <p:nvPr/>
            </p:nvSpPr>
            <p:spPr>
              <a:xfrm rot="671957">
                <a:off x="10431594" y="2989698"/>
                <a:ext cx="89414" cy="89414"/>
              </a:xfrm>
              <a:prstGeom prst="star5">
                <a:avLst/>
              </a:prstGeom>
              <a:solidFill>
                <a:srgbClr val="FFA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별: 꼭짓점 5개 141">
                <a:extLst>
                  <a:ext uri="{FF2B5EF4-FFF2-40B4-BE49-F238E27FC236}">
                    <a16:creationId xmlns:a16="http://schemas.microsoft.com/office/drawing/2014/main" id="{93CF3BEF-215A-47C1-988B-0B10E3F82371}"/>
                  </a:ext>
                </a:extLst>
              </p:cNvPr>
              <p:cNvSpPr/>
              <p:nvPr/>
            </p:nvSpPr>
            <p:spPr>
              <a:xfrm rot="1903920">
                <a:off x="10534137" y="3131291"/>
                <a:ext cx="89414" cy="89414"/>
              </a:xfrm>
              <a:prstGeom prst="star5">
                <a:avLst/>
              </a:prstGeom>
              <a:solidFill>
                <a:srgbClr val="FFA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별: 꼭짓점 5개 142">
                <a:extLst>
                  <a:ext uri="{FF2B5EF4-FFF2-40B4-BE49-F238E27FC236}">
                    <a16:creationId xmlns:a16="http://schemas.microsoft.com/office/drawing/2014/main" id="{FC2E4C16-65F3-49E1-A23C-5B4FE5316308}"/>
                  </a:ext>
                </a:extLst>
              </p:cNvPr>
              <p:cNvSpPr/>
              <p:nvPr/>
            </p:nvSpPr>
            <p:spPr>
              <a:xfrm>
                <a:off x="10534137" y="3292769"/>
                <a:ext cx="89414" cy="89414"/>
              </a:xfrm>
              <a:prstGeom prst="star5">
                <a:avLst/>
              </a:prstGeom>
              <a:solidFill>
                <a:srgbClr val="FFA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별: 꼭짓점 5개 143">
                <a:extLst>
                  <a:ext uri="{FF2B5EF4-FFF2-40B4-BE49-F238E27FC236}">
                    <a16:creationId xmlns:a16="http://schemas.microsoft.com/office/drawing/2014/main" id="{6A9944A4-164A-4121-8E58-1C0376141BAD}"/>
                  </a:ext>
                </a:extLst>
              </p:cNvPr>
              <p:cNvSpPr/>
              <p:nvPr/>
            </p:nvSpPr>
            <p:spPr>
              <a:xfrm rot="984744">
                <a:off x="10431594" y="3429000"/>
                <a:ext cx="89414" cy="89414"/>
              </a:xfrm>
              <a:prstGeom prst="star5">
                <a:avLst/>
              </a:prstGeom>
              <a:solidFill>
                <a:srgbClr val="FFA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CBBC4532-F11A-41D5-B825-003FE6C864BD}"/>
                </a:ext>
              </a:extLst>
            </p:cNvPr>
            <p:cNvSpPr/>
            <p:nvPr/>
          </p:nvSpPr>
          <p:spPr>
            <a:xfrm>
              <a:off x="7585074" y="2807674"/>
              <a:ext cx="2438149" cy="45719"/>
            </a:xfrm>
            <a:prstGeom prst="rect">
              <a:avLst/>
            </a:prstGeom>
            <a:solidFill>
              <a:srgbClr val="2175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6847333-45BD-4DF5-9BE1-A0851C4556D7}"/>
                </a:ext>
              </a:extLst>
            </p:cNvPr>
            <p:cNvSpPr/>
            <p:nvPr/>
          </p:nvSpPr>
          <p:spPr>
            <a:xfrm>
              <a:off x="7585074" y="3001349"/>
              <a:ext cx="3877925" cy="45719"/>
            </a:xfrm>
            <a:prstGeom prst="rect">
              <a:avLst/>
            </a:prstGeom>
            <a:solidFill>
              <a:srgbClr val="2175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8CE5068-07EE-4BA1-AD53-E1C6ACA3F56F}"/>
                </a:ext>
              </a:extLst>
            </p:cNvPr>
            <p:cNvSpPr/>
            <p:nvPr/>
          </p:nvSpPr>
          <p:spPr>
            <a:xfrm>
              <a:off x="10326243" y="5902668"/>
              <a:ext cx="1807433" cy="752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buSzPct val="100000"/>
              </a:pPr>
              <a:r>
                <a:rPr lang="ko-KR" altLang="en-US" sz="11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중국법인</a:t>
              </a:r>
              <a:r>
                <a:rPr lang="en-US" altLang="ko-KR" sz="11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1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북경</a:t>
              </a:r>
              <a:r>
                <a:rPr lang="en-US" altLang="ko-KR" sz="11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ko-KR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85725" indent="-85725">
                <a:lnSpc>
                  <a:spcPct val="200000"/>
                </a:lnSpc>
                <a:buSzPct val="100000"/>
                <a:buFont typeface="Arial" pitchFamily="34" charset="0"/>
                <a:buChar char="•"/>
              </a:pPr>
              <a:r>
                <a: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‘05</a:t>
              </a: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년부터 운영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85725" indent="-85725">
                <a:lnSpc>
                  <a:spcPct val="130000"/>
                </a:lnSpc>
                <a:buSzPct val="100000"/>
                <a:buFont typeface="Arial" pitchFamily="34" charset="0"/>
                <a:buChar char="•"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하나은행</a:t>
              </a:r>
              <a:r>
                <a: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,KB </a:t>
              </a: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중국법인 등 다수</a:t>
              </a:r>
              <a:endParaRPr lang="ko-KR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B63E80-E6C7-412F-BF83-68EA7338E36C}"/>
                </a:ext>
              </a:extLst>
            </p:cNvPr>
            <p:cNvSpPr txBox="1"/>
            <p:nvPr/>
          </p:nvSpPr>
          <p:spPr>
            <a:xfrm>
              <a:off x="7501380" y="2591204"/>
              <a:ext cx="4065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국내 최초 닷넷 기반의 그룹웨어</a:t>
              </a:r>
              <a:r>
                <a:rPr lang="en-US" altLang="ko-KR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</a:t>
              </a:r>
            </a:p>
            <a:p>
              <a:r>
                <a:rPr lang="ko-KR" altLang="en-US" sz="1400" b="1" dirty="0" err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웹메일</a:t>
              </a:r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솔루션 </a:t>
              </a:r>
              <a:r>
                <a:rPr lang="en-US" altLang="ko-KR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G-</a:t>
              </a:r>
              <a:r>
                <a:rPr lang="en-US" altLang="ko-KR" sz="1400" b="1" dirty="0" err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Ware.Net</a:t>
              </a:r>
              <a:r>
                <a:rPr lang="en-US" altLang="ko-KR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G-</a:t>
              </a:r>
              <a:r>
                <a:rPr lang="en-US" altLang="ko-KR" sz="1400" b="1" dirty="0" err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Webmail.Net</a:t>
              </a:r>
              <a:r>
                <a:rPr lang="en-US" altLang="ko-KR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개발</a:t>
              </a:r>
              <a:endPara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50">
            <a:extLst>
              <a:ext uri="{FF2B5EF4-FFF2-40B4-BE49-F238E27FC236}">
                <a16:creationId xmlns:a16="http://schemas.microsoft.com/office/drawing/2014/main" id="{440502FB-4F48-4D9E-AEA8-26771CBF1074}"/>
              </a:ext>
            </a:extLst>
          </p:cNvPr>
          <p:cNvSpPr/>
          <p:nvPr/>
        </p:nvSpPr>
        <p:spPr>
          <a:xfrm>
            <a:off x="2224144" y="2118929"/>
            <a:ext cx="1729780" cy="1567002"/>
          </a:xfrm>
          <a:prstGeom prst="roundRect">
            <a:avLst>
              <a:gd name="adj" fmla="val 6751"/>
            </a:avLst>
          </a:prstGeom>
          <a:solidFill>
            <a:schemeClr val="bg1"/>
          </a:solidFill>
          <a:ln>
            <a:noFill/>
          </a:ln>
          <a:effectLst>
            <a:outerShdw blurRad="762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51">
            <a:extLst>
              <a:ext uri="{FF2B5EF4-FFF2-40B4-BE49-F238E27FC236}">
                <a16:creationId xmlns:a16="http://schemas.microsoft.com/office/drawing/2014/main" id="{DCEC25DC-9E08-453E-8F4F-7A66582FC88C}"/>
              </a:ext>
            </a:extLst>
          </p:cNvPr>
          <p:cNvSpPr/>
          <p:nvPr/>
        </p:nvSpPr>
        <p:spPr>
          <a:xfrm>
            <a:off x="4143653" y="2118929"/>
            <a:ext cx="1729780" cy="1567002"/>
          </a:xfrm>
          <a:prstGeom prst="roundRect">
            <a:avLst>
              <a:gd name="adj" fmla="val 6751"/>
            </a:avLst>
          </a:prstGeom>
          <a:solidFill>
            <a:schemeClr val="bg1"/>
          </a:solidFill>
          <a:ln>
            <a:noFill/>
          </a:ln>
          <a:effectLst>
            <a:outerShdw blurRad="762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2">
            <a:extLst>
              <a:ext uri="{FF2B5EF4-FFF2-40B4-BE49-F238E27FC236}">
                <a16:creationId xmlns:a16="http://schemas.microsoft.com/office/drawing/2014/main" id="{D8E88FFA-E31D-47DE-A7EB-5613BBEA651C}"/>
              </a:ext>
            </a:extLst>
          </p:cNvPr>
          <p:cNvSpPr/>
          <p:nvPr/>
        </p:nvSpPr>
        <p:spPr>
          <a:xfrm>
            <a:off x="6073101" y="2118929"/>
            <a:ext cx="1729780" cy="1567002"/>
          </a:xfrm>
          <a:prstGeom prst="roundRect">
            <a:avLst>
              <a:gd name="adj" fmla="val 6751"/>
            </a:avLst>
          </a:prstGeom>
          <a:solidFill>
            <a:schemeClr val="bg1"/>
          </a:solidFill>
          <a:ln>
            <a:noFill/>
          </a:ln>
          <a:effectLst>
            <a:outerShdw blurRad="762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53">
            <a:extLst>
              <a:ext uri="{FF2B5EF4-FFF2-40B4-BE49-F238E27FC236}">
                <a16:creationId xmlns:a16="http://schemas.microsoft.com/office/drawing/2014/main" id="{B9293E61-3B30-4BD2-8DD2-7AAA3679EDE8}"/>
              </a:ext>
            </a:extLst>
          </p:cNvPr>
          <p:cNvSpPr/>
          <p:nvPr/>
        </p:nvSpPr>
        <p:spPr>
          <a:xfrm>
            <a:off x="8002549" y="2118929"/>
            <a:ext cx="1729780" cy="1567002"/>
          </a:xfrm>
          <a:prstGeom prst="roundRect">
            <a:avLst>
              <a:gd name="adj" fmla="val 6751"/>
            </a:avLst>
          </a:prstGeom>
          <a:solidFill>
            <a:schemeClr val="bg1"/>
          </a:solidFill>
          <a:ln>
            <a:noFill/>
          </a:ln>
          <a:effectLst>
            <a:outerShdw blurRad="762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6">
            <a:extLst>
              <a:ext uri="{FF2B5EF4-FFF2-40B4-BE49-F238E27FC236}">
                <a16:creationId xmlns:a16="http://schemas.microsoft.com/office/drawing/2014/main" id="{5297457A-32A9-44F9-A1A3-278CFE068DE2}"/>
              </a:ext>
            </a:extLst>
          </p:cNvPr>
          <p:cNvSpPr/>
          <p:nvPr/>
        </p:nvSpPr>
        <p:spPr>
          <a:xfrm>
            <a:off x="316910" y="3817892"/>
            <a:ext cx="1729780" cy="1567002"/>
          </a:xfrm>
          <a:prstGeom prst="roundRect">
            <a:avLst>
              <a:gd name="adj" fmla="val 6751"/>
            </a:avLst>
          </a:prstGeom>
          <a:solidFill>
            <a:schemeClr val="bg1"/>
          </a:solidFill>
          <a:ln>
            <a:noFill/>
          </a:ln>
          <a:effectLst>
            <a:outerShdw blurRad="762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77">
            <a:extLst>
              <a:ext uri="{FF2B5EF4-FFF2-40B4-BE49-F238E27FC236}">
                <a16:creationId xmlns:a16="http://schemas.microsoft.com/office/drawing/2014/main" id="{BA2A626C-DD82-45EE-8E21-271CD5B6B797}"/>
              </a:ext>
            </a:extLst>
          </p:cNvPr>
          <p:cNvSpPr/>
          <p:nvPr/>
        </p:nvSpPr>
        <p:spPr>
          <a:xfrm>
            <a:off x="2224144" y="3817892"/>
            <a:ext cx="1729780" cy="1567002"/>
          </a:xfrm>
          <a:prstGeom prst="roundRect">
            <a:avLst>
              <a:gd name="adj" fmla="val 6751"/>
            </a:avLst>
          </a:prstGeom>
          <a:solidFill>
            <a:schemeClr val="bg1"/>
          </a:solidFill>
          <a:ln>
            <a:noFill/>
          </a:ln>
          <a:effectLst>
            <a:outerShdw blurRad="762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각형: 둥근 모서리 79">
            <a:extLst>
              <a:ext uri="{FF2B5EF4-FFF2-40B4-BE49-F238E27FC236}">
                <a16:creationId xmlns:a16="http://schemas.microsoft.com/office/drawing/2014/main" id="{0C239460-EDA0-430C-A81E-169FFF4E4350}"/>
              </a:ext>
            </a:extLst>
          </p:cNvPr>
          <p:cNvSpPr/>
          <p:nvPr/>
        </p:nvSpPr>
        <p:spPr>
          <a:xfrm>
            <a:off x="4143653" y="3817892"/>
            <a:ext cx="1729780" cy="1567002"/>
          </a:xfrm>
          <a:prstGeom prst="roundRect">
            <a:avLst>
              <a:gd name="adj" fmla="val 6751"/>
            </a:avLst>
          </a:prstGeom>
          <a:solidFill>
            <a:schemeClr val="bg1"/>
          </a:solidFill>
          <a:ln>
            <a:noFill/>
          </a:ln>
          <a:effectLst>
            <a:outerShdw blurRad="762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80">
            <a:extLst>
              <a:ext uri="{FF2B5EF4-FFF2-40B4-BE49-F238E27FC236}">
                <a16:creationId xmlns:a16="http://schemas.microsoft.com/office/drawing/2014/main" id="{21FEAB5C-44EF-427C-B584-C6A395A58BC6}"/>
              </a:ext>
            </a:extLst>
          </p:cNvPr>
          <p:cNvSpPr/>
          <p:nvPr/>
        </p:nvSpPr>
        <p:spPr>
          <a:xfrm>
            <a:off x="6073101" y="3817892"/>
            <a:ext cx="1729780" cy="1567002"/>
          </a:xfrm>
          <a:prstGeom prst="roundRect">
            <a:avLst>
              <a:gd name="adj" fmla="val 6751"/>
            </a:avLst>
          </a:prstGeom>
          <a:solidFill>
            <a:schemeClr val="bg1"/>
          </a:solidFill>
          <a:ln>
            <a:noFill/>
          </a:ln>
          <a:effectLst>
            <a:outerShdw blurRad="762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87">
            <a:extLst>
              <a:ext uri="{FF2B5EF4-FFF2-40B4-BE49-F238E27FC236}">
                <a16:creationId xmlns:a16="http://schemas.microsoft.com/office/drawing/2014/main" id="{858C4E3E-AC73-4187-B352-9B771B835950}"/>
              </a:ext>
            </a:extLst>
          </p:cNvPr>
          <p:cNvSpPr/>
          <p:nvPr/>
        </p:nvSpPr>
        <p:spPr>
          <a:xfrm>
            <a:off x="316910" y="5516855"/>
            <a:ext cx="1729780" cy="1567002"/>
          </a:xfrm>
          <a:prstGeom prst="roundRect">
            <a:avLst>
              <a:gd name="adj" fmla="val 6751"/>
            </a:avLst>
          </a:prstGeom>
          <a:solidFill>
            <a:schemeClr val="bg1"/>
          </a:solidFill>
          <a:ln>
            <a:noFill/>
          </a:ln>
          <a:effectLst>
            <a:outerShdw blurRad="762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88">
            <a:extLst>
              <a:ext uri="{FF2B5EF4-FFF2-40B4-BE49-F238E27FC236}">
                <a16:creationId xmlns:a16="http://schemas.microsoft.com/office/drawing/2014/main" id="{DD925190-BC08-4D2D-9EFD-CFF29CE0CF3F}"/>
              </a:ext>
            </a:extLst>
          </p:cNvPr>
          <p:cNvSpPr/>
          <p:nvPr/>
        </p:nvSpPr>
        <p:spPr>
          <a:xfrm>
            <a:off x="2224144" y="5516855"/>
            <a:ext cx="1729780" cy="1567002"/>
          </a:xfrm>
          <a:prstGeom prst="roundRect">
            <a:avLst>
              <a:gd name="adj" fmla="val 6751"/>
            </a:avLst>
          </a:prstGeom>
          <a:solidFill>
            <a:schemeClr val="bg1"/>
          </a:solidFill>
          <a:ln>
            <a:noFill/>
          </a:ln>
          <a:effectLst>
            <a:outerShdw blurRad="762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89">
            <a:extLst>
              <a:ext uri="{FF2B5EF4-FFF2-40B4-BE49-F238E27FC236}">
                <a16:creationId xmlns:a16="http://schemas.microsoft.com/office/drawing/2014/main" id="{86051B4C-8245-4382-B161-DFF4C9415132}"/>
              </a:ext>
            </a:extLst>
          </p:cNvPr>
          <p:cNvSpPr/>
          <p:nvPr/>
        </p:nvSpPr>
        <p:spPr>
          <a:xfrm>
            <a:off x="8002549" y="3817892"/>
            <a:ext cx="1729780" cy="1567002"/>
          </a:xfrm>
          <a:prstGeom prst="roundRect">
            <a:avLst>
              <a:gd name="adj" fmla="val 6751"/>
            </a:avLst>
          </a:prstGeom>
          <a:solidFill>
            <a:schemeClr val="bg1"/>
          </a:solidFill>
          <a:ln>
            <a:noFill/>
          </a:ln>
          <a:effectLst>
            <a:outerShdw blurRad="762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90">
            <a:extLst>
              <a:ext uri="{FF2B5EF4-FFF2-40B4-BE49-F238E27FC236}">
                <a16:creationId xmlns:a16="http://schemas.microsoft.com/office/drawing/2014/main" id="{72A88E62-8784-46B7-8D72-052F1150BABC}"/>
              </a:ext>
            </a:extLst>
          </p:cNvPr>
          <p:cNvSpPr/>
          <p:nvPr/>
        </p:nvSpPr>
        <p:spPr>
          <a:xfrm>
            <a:off x="4137601" y="5516855"/>
            <a:ext cx="1729780" cy="1567002"/>
          </a:xfrm>
          <a:prstGeom prst="roundRect">
            <a:avLst>
              <a:gd name="adj" fmla="val 6751"/>
            </a:avLst>
          </a:prstGeom>
          <a:solidFill>
            <a:schemeClr val="bg1"/>
          </a:solidFill>
          <a:ln>
            <a:noFill/>
          </a:ln>
          <a:effectLst>
            <a:outerShdw blurRad="762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91">
            <a:extLst>
              <a:ext uri="{FF2B5EF4-FFF2-40B4-BE49-F238E27FC236}">
                <a16:creationId xmlns:a16="http://schemas.microsoft.com/office/drawing/2014/main" id="{472A0ECE-933C-4528-8EF7-9856EA24052B}"/>
              </a:ext>
            </a:extLst>
          </p:cNvPr>
          <p:cNvSpPr/>
          <p:nvPr/>
        </p:nvSpPr>
        <p:spPr>
          <a:xfrm>
            <a:off x="6067049" y="5516855"/>
            <a:ext cx="1729780" cy="1567002"/>
          </a:xfrm>
          <a:prstGeom prst="roundRect">
            <a:avLst>
              <a:gd name="adj" fmla="val 6751"/>
            </a:avLst>
          </a:prstGeom>
          <a:solidFill>
            <a:schemeClr val="bg1"/>
          </a:solidFill>
          <a:ln>
            <a:noFill/>
          </a:ln>
          <a:effectLst>
            <a:outerShdw blurRad="762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5">
            <a:extLst>
              <a:ext uri="{FF2B5EF4-FFF2-40B4-BE49-F238E27FC236}">
                <a16:creationId xmlns:a16="http://schemas.microsoft.com/office/drawing/2014/main" id="{07212F37-865D-4ECA-8DA6-4CF928131FC0}"/>
              </a:ext>
            </a:extLst>
          </p:cNvPr>
          <p:cNvSpPr/>
          <p:nvPr/>
        </p:nvSpPr>
        <p:spPr>
          <a:xfrm>
            <a:off x="316910" y="2118929"/>
            <a:ext cx="1729780" cy="1567002"/>
          </a:xfrm>
          <a:prstGeom prst="roundRect">
            <a:avLst>
              <a:gd name="adj" fmla="val 6751"/>
            </a:avLst>
          </a:prstGeom>
          <a:solidFill>
            <a:schemeClr val="bg1"/>
          </a:solidFill>
          <a:ln>
            <a:noFill/>
          </a:ln>
          <a:effectLst>
            <a:outerShdw blurRad="762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946183" y="1060655"/>
            <a:ext cx="8232622" cy="49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227" tIns="38114" rIns="76227" bIns="38114" anchor="ctr">
            <a:noAutofit/>
          </a:bodyPr>
          <a:lstStyle/>
          <a:p>
            <a:pPr>
              <a:lnSpc>
                <a:spcPts val="1800"/>
              </a:lnSpc>
              <a:spcBef>
                <a:spcPts val="363"/>
              </a:spcBef>
              <a:spcAft>
                <a:spcPts val="363"/>
              </a:spcAft>
              <a:defRPr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G-Ware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는 국내외 700여 사이트 구축 경험을 보유하고 있으며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그 중에서도 아래와 같이 다년간 대규모 사용자 사이트 구축을 통해서 제품에 대한 안정성을 시장에서 이미 평가 받은 제품입니다.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3C1130-589D-451C-AF18-2608CC649A72}"/>
              </a:ext>
            </a:extLst>
          </p:cNvPr>
          <p:cNvSpPr txBox="1"/>
          <p:nvPr/>
        </p:nvSpPr>
        <p:spPr>
          <a:xfrm>
            <a:off x="0" y="302381"/>
            <a:ext cx="10058400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구축 사례</a:t>
            </a:r>
            <a:endParaRPr lang="en-US" altLang="ko-KR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D7F5C99-9D3B-4F24-819C-6DD3C7C8BB9E}"/>
              </a:ext>
            </a:extLst>
          </p:cNvPr>
          <p:cNvSpPr/>
          <p:nvPr/>
        </p:nvSpPr>
        <p:spPr>
          <a:xfrm>
            <a:off x="383386" y="2778402"/>
            <a:ext cx="1571264" cy="82330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ctr">
              <a:lnSpc>
                <a:spcPts val="1300"/>
              </a:lnSpc>
            </a:pP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[11,000</a:t>
            </a:r>
            <a:r>
              <a:rPr lang="ko-KR" altLang="en-US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algn="ctr" fontAlgn="ctr">
              <a:lnSpc>
                <a:spcPct val="1500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 포함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ctr" fontAlgn="ctr">
              <a:lnSpc>
                <a:spcPts val="13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지식관리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메신저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,ERP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연동</a:t>
            </a:r>
            <a:endParaRPr lang="en-US" altLang="ko-KR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fontAlgn="ctr">
              <a:lnSpc>
                <a:spcPts val="1300"/>
              </a:lnSpc>
            </a:pP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오라클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12E069C-98AD-4488-873B-9F8A0FEDDDCB}"/>
              </a:ext>
            </a:extLst>
          </p:cNvPr>
          <p:cNvSpPr/>
          <p:nvPr/>
        </p:nvSpPr>
        <p:spPr>
          <a:xfrm>
            <a:off x="2331808" y="2778402"/>
            <a:ext cx="1502334" cy="82330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ctr">
              <a:lnSpc>
                <a:spcPts val="1300"/>
              </a:lnSpc>
            </a:pPr>
            <a:r>
              <a:rPr lang="en-US" altLang="ko-KR" sz="12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[5,000</a:t>
            </a:r>
            <a:r>
              <a:rPr lang="ko-KR" altLang="en-US" sz="12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2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algn="ctr" fontAlgn="ctr">
              <a:lnSpc>
                <a:spcPct val="150000"/>
              </a:lnSpc>
            </a:pP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학생메일 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ctr" fontAlgn="ctr">
              <a:lnSpc>
                <a:spcPts val="1300"/>
              </a:lnSpc>
            </a:pP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문서관리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메신저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algn="ctr" fontAlgn="ctr">
              <a:lnSpc>
                <a:spcPts val="1300"/>
              </a:lnSpc>
            </a:pP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통합정보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연동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5D083B0-AFE2-47D8-B799-40B1F724B029}"/>
              </a:ext>
            </a:extLst>
          </p:cNvPr>
          <p:cNvSpPr/>
          <p:nvPr/>
        </p:nvSpPr>
        <p:spPr>
          <a:xfrm>
            <a:off x="4275381" y="2778402"/>
            <a:ext cx="1463862" cy="82330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ctr">
              <a:lnSpc>
                <a:spcPts val="1300"/>
              </a:lnSpc>
            </a:pPr>
            <a:r>
              <a:rPr lang="en-US" altLang="ko-KR" sz="12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[1,700</a:t>
            </a:r>
            <a:r>
              <a:rPr lang="ko-KR" altLang="en-US" sz="12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2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algn="ctr" fontAlgn="ctr">
              <a:lnSpc>
                <a:spcPct val="150000"/>
              </a:lnSpc>
            </a:pP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포함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ctr" fontAlgn="ctr">
              <a:lnSpc>
                <a:spcPts val="1300"/>
              </a:lnSpc>
            </a:pP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문서관리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메신저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기간계</a:t>
            </a:r>
            <a:endParaRPr lang="en-US" altLang="ko-KR" sz="10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fontAlgn="ctr">
              <a:lnSpc>
                <a:spcPts val="1300"/>
              </a:lnSpc>
            </a:pP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결재연동</a:t>
            </a:r>
            <a:endParaRPr lang="ko-KR" altLang="en-US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37F49F4-FD54-4859-A295-C45A3A9EEE50}"/>
              </a:ext>
            </a:extLst>
          </p:cNvPr>
          <p:cNvSpPr/>
          <p:nvPr/>
        </p:nvSpPr>
        <p:spPr>
          <a:xfrm>
            <a:off x="6305470" y="2773897"/>
            <a:ext cx="1274708" cy="65659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ctr">
              <a:lnSpc>
                <a:spcPts val="1300"/>
              </a:lnSpc>
            </a:pPr>
            <a:r>
              <a:rPr lang="en-US" altLang="ko-KR" sz="12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[1,400</a:t>
            </a:r>
            <a:r>
              <a:rPr lang="ko-KR" altLang="en-US" sz="12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2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algn="ctr" fontAlgn="ctr">
              <a:lnSpc>
                <a:spcPct val="150000"/>
              </a:lnSpc>
            </a:pP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포함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ctr" fontAlgn="ctr">
              <a:lnSpc>
                <a:spcPts val="1300"/>
              </a:lnSpc>
            </a:pP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기간계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결재연동 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46A8E45-9100-4DE9-8760-08866F58EB6E}"/>
              </a:ext>
            </a:extLst>
          </p:cNvPr>
          <p:cNvSpPr/>
          <p:nvPr/>
        </p:nvSpPr>
        <p:spPr>
          <a:xfrm>
            <a:off x="8118470" y="2779134"/>
            <a:ext cx="1502334" cy="82330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ctr">
              <a:lnSpc>
                <a:spcPts val="1300"/>
              </a:lnSpc>
            </a:pPr>
            <a:r>
              <a:rPr lang="en-US" altLang="ko-KR" sz="12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[1,400</a:t>
            </a:r>
            <a:r>
              <a:rPr lang="ko-KR" altLang="en-US" sz="12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2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algn="ctr" fontAlgn="ctr">
              <a:lnSpc>
                <a:spcPct val="150000"/>
              </a:lnSpc>
            </a:pP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포함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ctr" fontAlgn="ctr">
              <a:lnSpc>
                <a:spcPts val="1300"/>
              </a:lnSpc>
            </a:pP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문서관리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메신저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algn="ctr" fontAlgn="ctr">
              <a:lnSpc>
                <a:spcPts val="1300"/>
              </a:lnSpc>
            </a:pP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다국어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,SAP </a:t>
            </a: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연동</a:t>
            </a:r>
            <a:endParaRPr lang="ko-KR" altLang="en-US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663BBA1-281D-4FE7-833F-864C06D27390}"/>
              </a:ext>
            </a:extLst>
          </p:cNvPr>
          <p:cNvSpPr/>
          <p:nvPr/>
        </p:nvSpPr>
        <p:spPr>
          <a:xfrm>
            <a:off x="6203843" y="6139652"/>
            <a:ext cx="1460656" cy="82330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ctr">
              <a:lnSpc>
                <a:spcPts val="1300"/>
              </a:lnSpc>
            </a:pP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[1,400</a:t>
            </a:r>
            <a:r>
              <a:rPr lang="ko-KR" altLang="en-US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algn="ctr" fontAlgn="ctr">
              <a:lnSpc>
                <a:spcPct val="1500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 포함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ctr" fontAlgn="ctr">
              <a:lnSpc>
                <a:spcPts val="13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문서관리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법인카드 결재</a:t>
            </a:r>
            <a:endParaRPr lang="en-US" altLang="ko-KR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fontAlgn="ctr">
              <a:lnSpc>
                <a:spcPts val="13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연동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,SAP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연동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35D5D4A-B800-4A8E-9674-0376D872F6CD}"/>
              </a:ext>
            </a:extLst>
          </p:cNvPr>
          <p:cNvSpPr/>
          <p:nvPr/>
        </p:nvSpPr>
        <p:spPr>
          <a:xfrm>
            <a:off x="425317" y="4502538"/>
            <a:ext cx="1531188" cy="65659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ctr">
              <a:lnSpc>
                <a:spcPts val="1300"/>
              </a:lnSpc>
            </a:pP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[1,400</a:t>
            </a:r>
            <a:r>
              <a:rPr lang="ko-KR" altLang="en-US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algn="ctr" fontAlgn="ctr">
              <a:lnSpc>
                <a:spcPct val="1500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 포함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ctr" fontAlgn="ctr">
              <a:lnSpc>
                <a:spcPts val="13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메신저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SAP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연동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7FD5525-1242-4EF0-971B-6427DFD0334B}"/>
              </a:ext>
            </a:extLst>
          </p:cNvPr>
          <p:cNvSpPr/>
          <p:nvPr/>
        </p:nvSpPr>
        <p:spPr>
          <a:xfrm>
            <a:off x="2287550" y="6139606"/>
            <a:ext cx="1622560" cy="82330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ctr">
              <a:lnSpc>
                <a:spcPts val="1300"/>
              </a:lnSpc>
            </a:pP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[1,000</a:t>
            </a:r>
            <a:r>
              <a:rPr lang="ko-KR" altLang="en-US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algn="ctr" fontAlgn="ctr">
              <a:lnSpc>
                <a:spcPct val="1500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 포함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ctr" fontAlgn="ctr">
              <a:lnSpc>
                <a:spcPts val="13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문서관리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지식관리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algn="ctr" fontAlgn="ctr">
              <a:lnSpc>
                <a:spcPts val="13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메신저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D0AAFCF-9AF2-474C-A0CD-3612CFDA7816}"/>
              </a:ext>
            </a:extLst>
          </p:cNvPr>
          <p:cNvSpPr/>
          <p:nvPr/>
        </p:nvSpPr>
        <p:spPr>
          <a:xfrm>
            <a:off x="4309304" y="4507707"/>
            <a:ext cx="1394934" cy="82330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ctr">
              <a:lnSpc>
                <a:spcPts val="1300"/>
              </a:lnSpc>
            </a:pP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[700</a:t>
            </a:r>
            <a:r>
              <a:rPr lang="ko-KR" altLang="en-US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algn="ctr" fontAlgn="ctr">
              <a:lnSpc>
                <a:spcPct val="1500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 포함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ctr" fontAlgn="ctr">
              <a:lnSpc>
                <a:spcPts val="13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회계전표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</a:p>
          <a:p>
            <a:pPr algn="ctr" fontAlgn="ctr">
              <a:lnSpc>
                <a:spcPts val="13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법인카드 연동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오라클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45ED7A4-4BEF-4B3B-9AF1-F844D1535E1F}"/>
              </a:ext>
            </a:extLst>
          </p:cNvPr>
          <p:cNvSpPr/>
          <p:nvPr/>
        </p:nvSpPr>
        <p:spPr>
          <a:xfrm>
            <a:off x="4169477" y="6139988"/>
            <a:ext cx="1657825" cy="82330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ctr">
              <a:lnSpc>
                <a:spcPts val="1300"/>
              </a:lnSpc>
            </a:pP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[700</a:t>
            </a:r>
            <a:r>
              <a:rPr lang="ko-KR" altLang="en-US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algn="ctr" fontAlgn="ctr">
              <a:lnSpc>
                <a:spcPct val="1500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 포함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ctr" fontAlgn="ctr">
              <a:lnSpc>
                <a:spcPts val="13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메신저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기간계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연동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algn="ctr" fontAlgn="ctr">
              <a:lnSpc>
                <a:spcPts val="13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타법인겸직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2DF1441-C518-4902-AB90-F6821EA766AC}"/>
              </a:ext>
            </a:extLst>
          </p:cNvPr>
          <p:cNvSpPr/>
          <p:nvPr/>
        </p:nvSpPr>
        <p:spPr>
          <a:xfrm>
            <a:off x="6177886" y="4503419"/>
            <a:ext cx="1521570" cy="82330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ctr">
              <a:lnSpc>
                <a:spcPts val="1300"/>
              </a:lnSpc>
            </a:pP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[500</a:t>
            </a:r>
            <a:r>
              <a:rPr lang="ko-KR" altLang="en-US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algn="ctr" fontAlgn="ctr">
              <a:lnSpc>
                <a:spcPct val="1500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 포함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ctr" fontAlgn="ctr">
              <a:lnSpc>
                <a:spcPts val="13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메신저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ERP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연동</a:t>
            </a:r>
            <a:endParaRPr lang="en-US" altLang="ko-KR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fontAlgn="ctr">
              <a:lnSpc>
                <a:spcPts val="13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프로젝트관리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060053E-5665-4062-88BF-DB2F429F5D20}"/>
              </a:ext>
            </a:extLst>
          </p:cNvPr>
          <p:cNvSpPr/>
          <p:nvPr/>
        </p:nvSpPr>
        <p:spPr>
          <a:xfrm>
            <a:off x="549204" y="6139606"/>
            <a:ext cx="1274708" cy="65659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ctr">
              <a:lnSpc>
                <a:spcPts val="1300"/>
              </a:lnSpc>
            </a:pP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[500</a:t>
            </a:r>
            <a:r>
              <a:rPr lang="ko-KR" altLang="en-US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algn="ctr" fontAlgn="ctr">
              <a:lnSpc>
                <a:spcPct val="1500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 포함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ctr" fontAlgn="ctr">
              <a:lnSpc>
                <a:spcPts val="13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메신저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E6B8F83-F78D-4A70-8C66-C460E2FACC30}"/>
              </a:ext>
            </a:extLst>
          </p:cNvPr>
          <p:cNvSpPr/>
          <p:nvPr/>
        </p:nvSpPr>
        <p:spPr>
          <a:xfrm>
            <a:off x="2335006" y="4503858"/>
            <a:ext cx="1502334" cy="82330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ctr">
              <a:lnSpc>
                <a:spcPts val="1300"/>
              </a:lnSpc>
            </a:pPr>
            <a:r>
              <a:rPr lang="en-US" altLang="ko-KR" sz="12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[560</a:t>
            </a:r>
            <a:r>
              <a:rPr lang="ko-KR" altLang="en-US" sz="12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2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algn="ctr" fontAlgn="ctr">
              <a:lnSpc>
                <a:spcPct val="150000"/>
              </a:lnSpc>
            </a:pP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포함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ctr" fontAlgn="ctr">
              <a:lnSpc>
                <a:spcPts val="1300"/>
              </a:lnSpc>
            </a:pP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메신저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문서관리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algn="ctr" fontAlgn="ctr">
              <a:lnSpc>
                <a:spcPts val="1300"/>
              </a:lnSpc>
            </a:pP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ERP</a:t>
            </a: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연동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영림원</a:t>
            </a:r>
            <a:r>
              <a:rPr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8A42E36-76D8-4366-9A31-0CC8BEC2A94C}"/>
              </a:ext>
            </a:extLst>
          </p:cNvPr>
          <p:cNvSpPr/>
          <p:nvPr/>
        </p:nvSpPr>
        <p:spPr>
          <a:xfrm>
            <a:off x="8068890" y="4440643"/>
            <a:ext cx="1627369" cy="82330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ctr">
              <a:lnSpc>
                <a:spcPts val="1300"/>
              </a:lnSpc>
            </a:pP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[550</a:t>
            </a:r>
            <a:r>
              <a:rPr lang="ko-KR" altLang="en-US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algn="ctr" fontAlgn="ctr">
              <a:lnSpc>
                <a:spcPct val="1500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 포함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ctr" fontAlgn="ctr">
              <a:lnSpc>
                <a:spcPts val="1300"/>
              </a:lnSpc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메신저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,ERP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연동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(UNIERP),</a:t>
            </a:r>
          </a:p>
          <a:p>
            <a:pPr algn="ctr" fontAlgn="ctr">
              <a:lnSpc>
                <a:spcPts val="1300"/>
              </a:lnSpc>
            </a:pP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OTP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연동</a:t>
            </a:r>
          </a:p>
        </p:txBody>
      </p:sp>
      <p:pic>
        <p:nvPicPr>
          <p:cNvPr id="36" name="그래픽 14">
            <a:extLst>
              <a:ext uri="{FF2B5EF4-FFF2-40B4-BE49-F238E27FC236}">
                <a16:creationId xmlns:a16="http://schemas.microsoft.com/office/drawing/2014/main" id="{5C955CF9-1380-42D9-8806-6E457D13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491" y="2310495"/>
            <a:ext cx="714375" cy="295275"/>
          </a:xfrm>
          <a:prstGeom prst="rect">
            <a:avLst/>
          </a:prstGeom>
        </p:spPr>
      </p:pic>
      <p:pic>
        <p:nvPicPr>
          <p:cNvPr id="37" name="그래픽 16">
            <a:extLst>
              <a:ext uri="{FF2B5EF4-FFF2-40B4-BE49-F238E27FC236}">
                <a16:creationId xmlns:a16="http://schemas.microsoft.com/office/drawing/2014/main" id="{3F96842C-636F-4EAA-98A9-E4B8E5757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1316" y="2291445"/>
            <a:ext cx="1000125" cy="333375"/>
          </a:xfrm>
          <a:prstGeom prst="rect">
            <a:avLst/>
          </a:prstGeom>
        </p:spPr>
      </p:pic>
      <p:pic>
        <p:nvPicPr>
          <p:cNvPr id="38" name="그래픽 22">
            <a:extLst>
              <a:ext uri="{FF2B5EF4-FFF2-40B4-BE49-F238E27FC236}">
                <a16:creationId xmlns:a16="http://schemas.microsoft.com/office/drawing/2014/main" id="{515FD12A-D054-4716-8485-CCAEA6E4B6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59444" y="2386695"/>
            <a:ext cx="1123950" cy="219075"/>
          </a:xfrm>
          <a:prstGeom prst="rect">
            <a:avLst/>
          </a:prstGeom>
        </p:spPr>
      </p:pic>
      <p:pic>
        <p:nvPicPr>
          <p:cNvPr id="39" name="그래픽 23">
            <a:extLst>
              <a:ext uri="{FF2B5EF4-FFF2-40B4-BE49-F238E27FC236}">
                <a16:creationId xmlns:a16="http://schemas.microsoft.com/office/drawing/2014/main" id="{8D66A720-287B-4B5D-A41E-C4A4E4D4A8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6105" y="2320227"/>
            <a:ext cx="1081915" cy="295068"/>
          </a:xfrm>
          <a:prstGeom prst="rect">
            <a:avLst/>
          </a:prstGeom>
        </p:spPr>
      </p:pic>
      <p:pic>
        <p:nvPicPr>
          <p:cNvPr id="40" name="그래픽 24">
            <a:extLst>
              <a:ext uri="{FF2B5EF4-FFF2-40B4-BE49-F238E27FC236}">
                <a16:creationId xmlns:a16="http://schemas.microsoft.com/office/drawing/2014/main" id="{BC45905B-CBFA-4516-8578-201BA1A303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6195" y="2340312"/>
            <a:ext cx="1104900" cy="295275"/>
          </a:xfrm>
          <a:prstGeom prst="rect">
            <a:avLst/>
          </a:prstGeom>
        </p:spPr>
      </p:pic>
      <p:pic>
        <p:nvPicPr>
          <p:cNvPr id="41" name="그래픽 28">
            <a:extLst>
              <a:ext uri="{FF2B5EF4-FFF2-40B4-BE49-F238E27FC236}">
                <a16:creationId xmlns:a16="http://schemas.microsoft.com/office/drawing/2014/main" id="{62D4EEB5-1DE2-4456-A040-0B774C0243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29846" y="5750496"/>
            <a:ext cx="1171575" cy="200025"/>
          </a:xfrm>
          <a:prstGeom prst="rect">
            <a:avLst/>
          </a:prstGeom>
        </p:spPr>
      </p:pic>
      <p:pic>
        <p:nvPicPr>
          <p:cNvPr id="42" name="그래픽 29">
            <a:extLst>
              <a:ext uri="{FF2B5EF4-FFF2-40B4-BE49-F238E27FC236}">
                <a16:creationId xmlns:a16="http://schemas.microsoft.com/office/drawing/2014/main" id="{D2961D36-05E1-47B4-BBAA-A8F3D5B94A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7572" y="3979681"/>
            <a:ext cx="533400" cy="371475"/>
          </a:xfrm>
          <a:prstGeom prst="rect">
            <a:avLst/>
          </a:prstGeom>
        </p:spPr>
      </p:pic>
      <p:pic>
        <p:nvPicPr>
          <p:cNvPr id="44" name="그래픽 65">
            <a:extLst>
              <a:ext uri="{FF2B5EF4-FFF2-40B4-BE49-F238E27FC236}">
                <a16:creationId xmlns:a16="http://schemas.microsoft.com/office/drawing/2014/main" id="{AF9B3E5F-3280-490D-9C09-2EC7A1D758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12228" y="5767604"/>
            <a:ext cx="933450" cy="200025"/>
          </a:xfrm>
          <a:prstGeom prst="rect">
            <a:avLst/>
          </a:prstGeom>
        </p:spPr>
      </p:pic>
      <p:pic>
        <p:nvPicPr>
          <p:cNvPr id="45" name="그래픽 66">
            <a:extLst>
              <a:ext uri="{FF2B5EF4-FFF2-40B4-BE49-F238E27FC236}">
                <a16:creationId xmlns:a16="http://schemas.microsoft.com/office/drawing/2014/main" id="{08D88EBE-04E3-49D6-B99C-01851319FA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51257" y="3989620"/>
            <a:ext cx="866775" cy="390525"/>
          </a:xfrm>
          <a:prstGeom prst="rect">
            <a:avLst/>
          </a:prstGeom>
        </p:spPr>
      </p:pic>
      <p:pic>
        <p:nvPicPr>
          <p:cNvPr id="46" name="그래픽 67">
            <a:extLst>
              <a:ext uri="{FF2B5EF4-FFF2-40B4-BE49-F238E27FC236}">
                <a16:creationId xmlns:a16="http://schemas.microsoft.com/office/drawing/2014/main" id="{9F2CB8B0-701D-44EC-9145-E28F06BD6B9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49967" y="5640958"/>
            <a:ext cx="857250" cy="419100"/>
          </a:xfrm>
          <a:prstGeom prst="rect">
            <a:avLst/>
          </a:prstGeom>
        </p:spPr>
      </p:pic>
      <p:pic>
        <p:nvPicPr>
          <p:cNvPr id="48" name="그래픽 69">
            <a:extLst>
              <a:ext uri="{FF2B5EF4-FFF2-40B4-BE49-F238E27FC236}">
                <a16:creationId xmlns:a16="http://schemas.microsoft.com/office/drawing/2014/main" id="{DF738255-5170-41E0-9214-E68664E5DF4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21763" y="5703540"/>
            <a:ext cx="885825" cy="285750"/>
          </a:xfrm>
          <a:prstGeom prst="rect">
            <a:avLst/>
          </a:prstGeom>
        </p:spPr>
      </p:pic>
      <p:pic>
        <p:nvPicPr>
          <p:cNvPr id="49" name="그래픽 70">
            <a:extLst>
              <a:ext uri="{FF2B5EF4-FFF2-40B4-BE49-F238E27FC236}">
                <a16:creationId xmlns:a16="http://schemas.microsoft.com/office/drawing/2014/main" id="{F9EC124B-3C2F-472B-B735-C7332946510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857876" y="4002473"/>
            <a:ext cx="495300" cy="361950"/>
          </a:xfrm>
          <a:prstGeom prst="rect">
            <a:avLst/>
          </a:prstGeom>
        </p:spPr>
      </p:pic>
      <p:pic>
        <p:nvPicPr>
          <p:cNvPr id="50" name="그래픽 71">
            <a:extLst>
              <a:ext uri="{FF2B5EF4-FFF2-40B4-BE49-F238E27FC236}">
                <a16:creationId xmlns:a16="http://schemas.microsoft.com/office/drawing/2014/main" id="{8B59AF7D-6C76-4D42-9B36-7A177B80CE1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248598" y="4084870"/>
            <a:ext cx="1219200" cy="152400"/>
          </a:xfrm>
          <a:prstGeom prst="rect">
            <a:avLst/>
          </a:prstGeom>
        </p:spPr>
      </p:pic>
      <p:sp>
        <p:nvSpPr>
          <p:cNvPr id="54" name="사각형: 둥근 모서리 91">
            <a:extLst>
              <a:ext uri="{FF2B5EF4-FFF2-40B4-BE49-F238E27FC236}">
                <a16:creationId xmlns:a16="http://schemas.microsoft.com/office/drawing/2014/main" id="{8F890501-6A25-4A44-B7F3-396BD61FA645}"/>
              </a:ext>
            </a:extLst>
          </p:cNvPr>
          <p:cNvSpPr/>
          <p:nvPr/>
        </p:nvSpPr>
        <p:spPr>
          <a:xfrm>
            <a:off x="8007374" y="5516855"/>
            <a:ext cx="1729780" cy="1567002"/>
          </a:xfrm>
          <a:prstGeom prst="roundRect">
            <a:avLst>
              <a:gd name="adj" fmla="val 6751"/>
            </a:avLst>
          </a:prstGeom>
          <a:solidFill>
            <a:schemeClr val="bg1"/>
          </a:solidFill>
          <a:ln>
            <a:noFill/>
          </a:ln>
          <a:effectLst>
            <a:outerShdw blurRad="762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16948DC-7A27-409C-9900-A5E594C4CBE8}"/>
              </a:ext>
            </a:extLst>
          </p:cNvPr>
          <p:cNvSpPr/>
          <p:nvPr/>
        </p:nvSpPr>
        <p:spPr>
          <a:xfrm>
            <a:off x="8370993" y="6139652"/>
            <a:ext cx="1007007" cy="72071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ctr">
              <a:lnSpc>
                <a:spcPts val="1300"/>
              </a:lnSpc>
            </a:pP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[3,100</a:t>
            </a:r>
            <a:r>
              <a:rPr lang="ko-KR" altLang="en-US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algn="ctr" fontAlgn="ctr">
              <a:lnSpc>
                <a:spcPct val="150000"/>
              </a:lnSpc>
            </a:pPr>
            <a:r>
              <a:rPr lang="ko-KR" alt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웹메일</a:t>
            </a:r>
            <a:endParaRPr lang="en-US" altLang="ko-KR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fontAlgn="ctr">
              <a:lnSpc>
                <a:spcPct val="150000"/>
              </a:lnSpc>
            </a:pP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SMS OTP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연동</a:t>
            </a: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9D9401FD-C7E5-4F05-B1BA-7EF0CA91B56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349849" y="4075701"/>
            <a:ext cx="1160146" cy="200390"/>
          </a:xfrm>
          <a:prstGeom prst="rect">
            <a:avLst/>
          </a:prstGeom>
        </p:spPr>
      </p:pic>
      <p:pic>
        <p:nvPicPr>
          <p:cNvPr id="58" name="그래픽 57">
            <a:extLst>
              <a:ext uri="{FF2B5EF4-FFF2-40B4-BE49-F238E27FC236}">
                <a16:creationId xmlns:a16="http://schemas.microsoft.com/office/drawing/2014/main" id="{C31B6A91-6CD4-4E5E-B77D-ED9DC81E122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380518" y="5680709"/>
            <a:ext cx="940040" cy="38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4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E76E87D-59E0-442B-BE37-5D517803FF10}"/>
              </a:ext>
            </a:extLst>
          </p:cNvPr>
          <p:cNvSpPr/>
          <p:nvPr/>
        </p:nvSpPr>
        <p:spPr>
          <a:xfrm>
            <a:off x="7049729" y="521110"/>
            <a:ext cx="2749206" cy="33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713A43A-4E1E-4D54-A8FC-E3D0616AFBBE}"/>
              </a:ext>
            </a:extLst>
          </p:cNvPr>
          <p:cNvSpPr/>
          <p:nvPr/>
        </p:nvSpPr>
        <p:spPr>
          <a:xfrm>
            <a:off x="0" y="0"/>
            <a:ext cx="7049729" cy="77724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00"/>
              </a:lnSpc>
            </a:pPr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777B6-F4EF-43FA-AD4E-5E9149154052}"/>
              </a:ext>
            </a:extLst>
          </p:cNvPr>
          <p:cNvSpPr txBox="1"/>
          <p:nvPr/>
        </p:nvSpPr>
        <p:spPr>
          <a:xfrm>
            <a:off x="809188" y="1297703"/>
            <a:ext cx="232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3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02. </a:t>
            </a:r>
            <a:r>
              <a:rPr lang="ko-KR" altLang="en-US" sz="3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기능소개</a:t>
            </a: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8C01083-1948-440F-B5F0-615E357E7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8" y="7415646"/>
            <a:ext cx="1087736" cy="151594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822816" y="2429391"/>
            <a:ext cx="3033280" cy="3618939"/>
            <a:chOff x="1260595" y="2616916"/>
            <a:chExt cx="3033280" cy="36189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BD8466-74CF-4E68-8960-47320D3C35D2}"/>
                </a:ext>
              </a:extLst>
            </p:cNvPr>
            <p:cNvSpPr txBox="1"/>
            <p:nvPr/>
          </p:nvSpPr>
          <p:spPr>
            <a:xfrm>
              <a:off x="1260595" y="2616916"/>
              <a:ext cx="1572866" cy="3618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ko-KR" altLang="en-US" sz="17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메일</a:t>
              </a:r>
              <a:endParaRPr lang="en-US" altLang="ko-KR" sz="1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5500"/>
                </a:lnSpc>
              </a:pPr>
              <a:r>
                <a:rPr lang="ko-KR" altLang="en-US" sz="17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승인메일</a:t>
              </a:r>
              <a:r>
                <a:rPr lang="en-US" altLang="ko-KR" sz="17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7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옵션</a:t>
              </a:r>
              <a:r>
                <a:rPr lang="en-US" altLang="ko-KR" sz="17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  <a:p>
              <a:pPr>
                <a:lnSpc>
                  <a:spcPts val="5500"/>
                </a:lnSpc>
              </a:pPr>
              <a:r>
                <a:rPr lang="ko-KR" altLang="en-US" sz="17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주소록</a:t>
              </a:r>
              <a:endParaRPr lang="en-US" altLang="ko-KR" sz="1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5500"/>
                </a:lnSpc>
              </a:pPr>
              <a:r>
                <a:rPr lang="ko-KR" altLang="en-US" sz="17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게시판</a:t>
              </a:r>
              <a:endParaRPr lang="en-US" altLang="ko-KR" sz="1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5500"/>
                </a:lnSpc>
              </a:pPr>
              <a:r>
                <a:rPr lang="ko-KR" altLang="en-US" sz="17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할일</a:t>
              </a:r>
              <a:endParaRPr lang="en-US" altLang="ko-KR" sz="1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A80627-12DD-4C7E-9A13-0EDAD992AF7C}"/>
                </a:ext>
              </a:extLst>
            </p:cNvPr>
            <p:cNvSpPr txBox="1"/>
            <p:nvPr/>
          </p:nvSpPr>
          <p:spPr>
            <a:xfrm>
              <a:off x="3493656" y="2616916"/>
              <a:ext cx="800219" cy="2789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ko-KR" altLang="en-US" sz="17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파일함</a:t>
              </a:r>
              <a:endParaRPr lang="en-US" altLang="ko-KR" sz="1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5500"/>
                </a:lnSpc>
              </a:pPr>
              <a:r>
                <a:rPr lang="ko-KR" altLang="en-US" sz="17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채팅</a:t>
              </a:r>
              <a:endParaRPr lang="en-US" altLang="ko-KR" sz="1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5500"/>
                </a:lnSpc>
              </a:pPr>
              <a:r>
                <a:rPr lang="en-US" altLang="ko-KR" sz="17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My</a:t>
              </a:r>
            </a:p>
            <a:p>
              <a:pPr>
                <a:lnSpc>
                  <a:spcPts val="5500"/>
                </a:lnSpc>
              </a:pPr>
              <a:r>
                <a:rPr lang="ko-KR" altLang="en-US" sz="17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알림</a:t>
              </a:r>
              <a:endParaRPr lang="en-US" altLang="ko-KR" sz="1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4817807" y="3613400"/>
            <a:ext cx="4981128" cy="4159000"/>
            <a:chOff x="4817807" y="3613400"/>
            <a:chExt cx="4981128" cy="4159000"/>
          </a:xfrm>
        </p:grpSpPr>
        <p:pic>
          <p:nvPicPr>
            <p:cNvPr id="23" name="그래픽 1">
              <a:extLst>
                <a:ext uri="{FF2B5EF4-FFF2-40B4-BE49-F238E27FC236}">
                  <a16:creationId xmlns:a16="http://schemas.microsoft.com/office/drawing/2014/main" id="{08AF81BB-8CC2-4E2B-A311-FB9BAB405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17807" y="3613400"/>
              <a:ext cx="4981128" cy="4159000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45830FF4-25C0-4A58-8140-58320EA0E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91100" y="3781512"/>
              <a:ext cx="4634163" cy="266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187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502088" y="1732005"/>
            <a:ext cx="7959377" cy="2035385"/>
            <a:chOff x="502088" y="1500814"/>
            <a:chExt cx="7959377" cy="203538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2851" y="1500814"/>
              <a:ext cx="3028614" cy="2035385"/>
            </a:xfrm>
            <a:prstGeom prst="rect">
              <a:avLst/>
            </a:prstGeom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22D589A1-EAB2-40BB-91E9-A0B7AC219CCA}"/>
                </a:ext>
              </a:extLst>
            </p:cNvPr>
            <p:cNvSpPr/>
            <p:nvPr/>
          </p:nvSpPr>
          <p:spPr>
            <a:xfrm>
              <a:off x="561422" y="2147170"/>
              <a:ext cx="2900774" cy="1203782"/>
            </a:xfrm>
            <a:prstGeom prst="rect">
              <a:avLst/>
            </a:prstGeom>
          </p:spPr>
          <p:txBody>
            <a:bodyPr wrap="square" lIns="36000" tIns="36000" rIns="36000" bIns="36000" anchor="ctr">
              <a:spAutoFit/>
            </a:bodyPr>
            <a:lstStyle/>
            <a:p>
              <a:pPr marL="190500" lvl="0" indent="-171450">
                <a:lnSpc>
                  <a:spcPct val="150000"/>
                </a:lnSpc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ko-KR" altLang="en-US" sz="1100" b="1" spc="-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내부메일</a:t>
              </a:r>
              <a:r>
                <a:rPr lang="ko-KR" altLang="en-US" sz="1100" spc="-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과 </a:t>
              </a:r>
              <a:r>
                <a:rPr lang="ko-KR" altLang="en-US" sz="1100" b="1" spc="-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외부메일</a:t>
              </a:r>
              <a:r>
                <a:rPr lang="ko-KR" altLang="en-US" sz="1100" spc="-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 및 중요메일을 구분하는가</a:t>
              </a:r>
            </a:p>
            <a:p>
              <a:pPr marL="190500" lvl="0" indent="-171450">
                <a:lnSpc>
                  <a:spcPct val="150000"/>
                </a:lnSpc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ko-KR" altLang="en-US" sz="1100" spc="-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대표메일과 </a:t>
              </a:r>
              <a:r>
                <a:rPr lang="ko-KR" altLang="en-US" sz="1100" b="1" spc="-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공용메일 관리가 </a:t>
              </a:r>
              <a:r>
                <a:rPr lang="ko-KR" altLang="en-US" sz="1100" spc="-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불편하지 않은가</a:t>
              </a:r>
            </a:p>
            <a:p>
              <a:pPr marL="190500" lvl="0" indent="-171450">
                <a:lnSpc>
                  <a:spcPct val="150000"/>
                </a:lnSpc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ko-KR" altLang="en-US" sz="1100" spc="-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통제가 필요한 메일을 처리할 수 있는가</a:t>
              </a:r>
            </a:p>
            <a:p>
              <a:pPr marL="190500" lvl="0" indent="-171450">
                <a:lnSpc>
                  <a:spcPct val="150000"/>
                </a:lnSpc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ko-KR" altLang="en-US" sz="1100" b="1" spc="-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외부 시스템과 송수신 연동이 </a:t>
              </a:r>
              <a:r>
                <a:rPr lang="ko-KR" altLang="en-US" sz="1100" spc="-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원활한가</a:t>
              </a: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E8536DBC-6307-4ECB-9F79-1CCCBF702B39}"/>
                </a:ext>
              </a:extLst>
            </p:cNvPr>
            <p:cNvSpPr/>
            <p:nvPr/>
          </p:nvSpPr>
          <p:spPr>
            <a:xfrm>
              <a:off x="502088" y="1603760"/>
              <a:ext cx="4118126" cy="448732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marL="87313" indent="-87313">
                <a:buSzPct val="80000"/>
                <a:defRPr/>
              </a:pPr>
              <a:r>
                <a:rPr lang="ko-KR" altLang="en-US" sz="1600" b="1" spc="-60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우리회사는 적합한 메일 서비스를 받고 있을까</a:t>
              </a:r>
              <a:r>
                <a:rPr lang="en-US" altLang="ko-KR" sz="1600" b="1" spc="-60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lang="en-US" altLang="en-US" sz="1600" b="1" spc="-6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aphicFrame>
        <p:nvGraphicFramePr>
          <p:cNvPr id="23" name="표 13">
            <a:extLst>
              <a:ext uri="{FF2B5EF4-FFF2-40B4-BE49-F238E27FC236}">
                <a16:creationId xmlns:a16="http://schemas.microsoft.com/office/drawing/2014/main" id="{3CED12D6-504B-4A9E-82A1-ECB2076479A3}"/>
              </a:ext>
            </a:extLst>
          </p:cNvPr>
          <p:cNvGraphicFramePr>
            <a:graphicFrameLocks noGrp="1"/>
          </p:cNvGraphicFramePr>
          <p:nvPr/>
        </p:nvGraphicFramePr>
        <p:xfrm>
          <a:off x="409903" y="4556769"/>
          <a:ext cx="8944304" cy="2734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9242">
                  <a:extLst>
                    <a:ext uri="{9D8B030D-6E8A-4147-A177-3AD203B41FA5}">
                      <a16:colId xmlns:a16="http://schemas.microsoft.com/office/drawing/2014/main" val="3659831110"/>
                    </a:ext>
                  </a:extLst>
                </a:gridCol>
                <a:gridCol w="4635062">
                  <a:extLst>
                    <a:ext uri="{9D8B030D-6E8A-4147-A177-3AD203B41FA5}">
                      <a16:colId xmlns:a16="http://schemas.microsoft.com/office/drawing/2014/main" val="2554653224"/>
                    </a:ext>
                  </a:extLst>
                </a:gridCol>
              </a:tblGrid>
              <a:tr h="4100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개인메일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기업메일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6696"/>
                  </a:ext>
                </a:extLst>
              </a:tr>
              <a:tr h="1466616">
                <a:tc>
                  <a:txBody>
                    <a:bodyPr/>
                    <a:lstStyle/>
                    <a:p>
                      <a:pPr marL="190500" lvl="0" indent="-171450" algn="l" defTabSz="4572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무료 또는 공용 도메인을 사용함 </a:t>
                      </a:r>
                      <a:r>
                        <a:rPr lang="en-US" altLang="ko-KR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(@naver.com, @daum.net </a:t>
                      </a:r>
                      <a:r>
                        <a:rPr lang="ko-KR" altLang="en-US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등</a:t>
                      </a:r>
                      <a:r>
                        <a:rPr lang="en-US" altLang="ko-KR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)</a:t>
                      </a:r>
                    </a:p>
                    <a:p>
                      <a:pPr marL="190500" lvl="0" indent="-171450" algn="l" defTabSz="4572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개인 주소록만 제공</a:t>
                      </a:r>
                      <a:endParaRPr lang="en-US" altLang="ko-KR" sz="1100" b="0" kern="1200" spc="-6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190500" lvl="0" indent="-171450" algn="l" defTabSz="4572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내부</a:t>
                      </a:r>
                      <a:r>
                        <a:rPr lang="en-US" altLang="ko-KR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외부 메일 구분이 중요하지 않음</a:t>
                      </a:r>
                      <a:endParaRPr lang="en-US" altLang="ko-KR" sz="1100" b="0" kern="1200" spc="-6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190500" lvl="0" indent="-171450" algn="l" defTabSz="4572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메일통제 필요치 않음</a:t>
                      </a:r>
                      <a:endParaRPr lang="en-US" altLang="ko-KR" sz="1100" b="0" kern="1200" spc="-6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179388" lvl="0" indent="-95250" latinLnBrk="1"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5438" marR="75438" marT="37719" marB="3771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lvl="0" indent="-171450" algn="l" defTabSz="4572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기업 고유 도메인을 사용함 </a:t>
                      </a:r>
                      <a:r>
                        <a:rPr lang="en-US" altLang="ko-KR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(@enage.com)</a:t>
                      </a:r>
                    </a:p>
                    <a:p>
                      <a:pPr marL="190500" lvl="0" indent="-171450" algn="l" defTabSz="4572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개인용 및 공유 주소록</a:t>
                      </a:r>
                      <a:r>
                        <a:rPr lang="en-US" altLang="ko-KR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조직도를 통한 부서단위 송신 지원</a:t>
                      </a:r>
                      <a:endParaRPr lang="en-US" altLang="ko-KR" sz="1100" b="0" kern="1200" spc="-6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190500" lvl="0" indent="-171450" algn="l" defTabSz="4572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내부</a:t>
                      </a:r>
                      <a:r>
                        <a:rPr lang="en-US" altLang="ko-KR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외부 메일을 구분하고</a:t>
                      </a:r>
                      <a:r>
                        <a:rPr lang="en-US" altLang="ko-KR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주소록에 존재하는 사용자는 별도 표기</a:t>
                      </a:r>
                      <a:endParaRPr lang="en-US" altLang="ko-KR" sz="1100" b="0" kern="1200" spc="-6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190500" lvl="0" indent="-171450" algn="l" defTabSz="4572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승인을 받고 보내야하는 통제메일의 절차 지원</a:t>
                      </a:r>
                      <a:endParaRPr lang="en-US" altLang="ko-KR" sz="1100" b="0" kern="1200" spc="-6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190500" lvl="0" indent="-171450" algn="l" defTabSz="4572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외부와 연동하여 메일을 송신할 수 있음</a:t>
                      </a:r>
                      <a:endParaRPr lang="en-US" altLang="ko-KR" sz="1100" b="0" kern="1200" spc="-6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190500" lvl="0" indent="-171450" algn="l" defTabSz="4572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외부기기에서 보낸 경우에도 메일 송신함에 기록되어 보관됨</a:t>
                      </a:r>
                      <a:endParaRPr lang="en-US" altLang="ko-KR" sz="1100" b="0" kern="1200" spc="-6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190500" lvl="0" indent="-171450" algn="l" defTabSz="4572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다른 메뉴와 연동하여 송수신</a:t>
                      </a:r>
                      <a:r>
                        <a:rPr lang="en-US" altLang="ko-KR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보관을 할 수 있음</a:t>
                      </a:r>
                      <a:endParaRPr lang="en-US" altLang="ko-KR" sz="1100" b="0" kern="1200" spc="-6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190500" lvl="0" indent="-171450" algn="l" defTabSz="4572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100" b="0" kern="12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맑은 고딕 Semilight" panose="020B0502040204020203" pitchFamily="50" charset="-127"/>
                        </a:rPr>
                        <a:t>내부 사용자에게 회신을 요청할 수 있음</a:t>
                      </a:r>
                      <a:endParaRPr lang="en-US" altLang="ko-KR" sz="1100" b="0" kern="1200" spc="-6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marL="75438" marR="75438" marT="37719" marB="3771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958070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948" y="269431"/>
            <a:ext cx="1533183" cy="380398"/>
          </a:xfrm>
        </p:spPr>
        <p:txBody>
          <a:bodyPr/>
          <a:lstStyle/>
          <a:p>
            <a:r>
              <a:rPr lang="ko-KR" altLang="en-US" dirty="0"/>
              <a:t>메일</a:t>
            </a:r>
          </a:p>
        </p:txBody>
      </p:sp>
      <p:sp>
        <p:nvSpPr>
          <p:cNvPr id="11" name="TextBox 83">
            <a:extLst>
              <a:ext uri="{FF2B5EF4-FFF2-40B4-BE49-F238E27FC236}">
                <a16:creationId xmlns:a16="http://schemas.microsoft.com/office/drawing/2014/main" id="{CA9EE338-7C78-46CD-ADD3-21BE0365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0" y="885357"/>
            <a:ext cx="9628354" cy="6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09" tIns="41505" rIns="83009" bIns="41505" anchor="t">
            <a:noAutofit/>
          </a:bodyPr>
          <a:lstStyle/>
          <a:p>
            <a:pPr eaLnBrk="0" hangingPunct="0">
              <a:lnSpc>
                <a:spcPts val="3700"/>
              </a:lnSpc>
              <a:spcAft>
                <a:spcPts val="200"/>
              </a:spcAft>
            </a:pPr>
            <a:r>
              <a:rPr lang="ko-KR" altLang="en-US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기업메일은 개인메일과 달라야 합니다</a:t>
            </a:r>
            <a:r>
              <a:rPr lang="en-US" altLang="ko-KR" sz="2000" b="1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업무에 가장 적합한 메일서비스를 제공합니다</a:t>
            </a:r>
            <a:r>
              <a:rPr lang="en-US" altLang="ko-KR" sz="2000" spc="-70" dirty="0">
                <a:ln>
                  <a:solidFill>
                    <a:srgbClr val="28405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en-US" altLang="ko-KR" sz="2000" spc="-70" dirty="0">
              <a:ln>
                <a:solidFill>
                  <a:srgbClr val="28405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E8536DBC-6307-4ECB-9F79-1CCCBF702B39}"/>
              </a:ext>
            </a:extLst>
          </p:cNvPr>
          <p:cNvSpPr/>
          <p:nvPr/>
        </p:nvSpPr>
        <p:spPr>
          <a:xfrm>
            <a:off x="502088" y="4078298"/>
            <a:ext cx="4118126" cy="44873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87313" indent="-87313">
              <a:buSzPct val="80000"/>
              <a:defRPr/>
            </a:pPr>
            <a:r>
              <a:rPr lang="en-US" altLang="ko-KR" sz="1600" b="1" spc="-6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THE GWARE</a:t>
            </a:r>
            <a:r>
              <a:rPr lang="ko-KR" altLang="en-US" sz="1600" b="1" spc="-6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기업메일은 </a:t>
            </a:r>
            <a:r>
              <a:rPr lang="en-US" altLang="ko-KR" sz="1600" b="1" spc="-6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600" b="1" spc="-6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업무지향</a:t>
            </a:r>
            <a:r>
              <a:rPr lang="en-US" altLang="ko-KR" sz="1600" b="1" spc="-6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＂</a:t>
            </a:r>
            <a:r>
              <a:rPr lang="ko-KR" altLang="en-US" sz="1600" b="1" spc="-6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1600" b="1" spc="-60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lang="en-US" altLang="en-US" sz="1600" b="1" spc="-60" dirty="0">
              <a:solidFill>
                <a:srgbClr val="4285F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0009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857155_TF16411120" id="{FEB5236D-57EF-43D2-B080-92C2C8769E0C}" vid="{B5E84DC6-B0ED-40D1-9933-8E3ABAE58C20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960AAC9CB38E4D8644DE30D1FEB539" ma:contentTypeVersion="19" ma:contentTypeDescription="Create a new document." ma:contentTypeScope="" ma:versionID="2bead677cef3b09207ed509027f3cc3e">
  <xsd:schema xmlns:xsd="http://www.w3.org/2001/XMLSchema" xmlns:xs="http://www.w3.org/2001/XMLSchema" xmlns:p="http://schemas.microsoft.com/office/2006/metadata/properties" xmlns:ns1="http://schemas.microsoft.com/sharepoint/v3" xmlns:ns3="3d66f52e-af98-460a-93ca-ddf37d61e5d6" xmlns:ns4="34f92d76-972f-40f7-83ba-9ff99395c1e2" targetNamespace="http://schemas.microsoft.com/office/2006/metadata/properties" ma:root="true" ma:fieldsID="295acc4d4c993f921b621d6233a89d61" ns1:_="" ns3:_="" ns4:_="">
    <xsd:import namespace="http://schemas.microsoft.com/sharepoint/v3"/>
    <xsd:import namespace="3d66f52e-af98-460a-93ca-ddf37d61e5d6"/>
    <xsd:import namespace="34f92d76-972f-40f7-83ba-9ff99395c1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_STS_x0020_Hashtags" minOccurs="0"/>
                <xsd:element ref="ns3:_STS_x0020_AppliedHashtags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6f52e-af98-460a-93ca-ddf37d61e5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2" nillable="true" ma:displayName="Last Shared By Time" ma:description="" ma:hidden="true" ma:internalName="LastSharedByTime" ma:readOnly="true">
      <xsd:simpleType>
        <xsd:restriction base="dms:DateTime"/>
      </xsd:simpleType>
    </xsd:element>
    <xsd:element name="_STS_x0020_AppliedHashtags" ma:index="17" nillable="true" ma:displayName="Applied Hashtags" ma:description="" ma:internalName="_STS_x0020_AppliedHashtags" ma:readOnly="true" ma:showField="Titl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92d76-972f-40f7-83ba-9ff99395c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_STS_x0020_Hashtags" ma:index="16" nillable="true" ma:displayName="Hashtags" ma:description="" ma:list="{02514a76-954f-4a58-a108-ce755d61aca7}" ma:internalName="_STS_x0020_Hashtag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STS_x0020_Hashtags xmlns="34f92d76-972f-40f7-83ba-9ff99395c1e2"/>
    <_ip_UnifiedCompliancePolicyProperties xmlns="http://schemas.microsoft.com/sharepoint/v3" xsi:nil="true"/>
    <MediaServiceKeyPoints xmlns="34f92d76-972f-40f7-83ba-9ff99395c1e2" xsi:nil="true"/>
  </documentManagement>
</p:properties>
</file>

<file path=customXml/itemProps1.xml><?xml version="1.0" encoding="utf-8"?>
<ds:datastoreItem xmlns:ds="http://schemas.openxmlformats.org/officeDocument/2006/customXml" ds:itemID="{ED8C8AB5-384A-46A7-8A1F-A6A91F154A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d66f52e-af98-460a-93ca-ddf37d61e5d6"/>
    <ds:schemaRef ds:uri="34f92d76-972f-40f7-83ba-9ff99395c1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596F9F-BD71-4894-B68F-EE12B0B747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74C58F-4A19-4194-A5AC-1B7A48193F3B}">
  <ds:schemaRefs>
    <ds:schemaRef ds:uri="http://purl.org/dc/elements/1.1/"/>
    <ds:schemaRef ds:uri="http://schemas.microsoft.com/office/2006/metadata/properties"/>
    <ds:schemaRef ds:uri="3d66f52e-af98-460a-93ca-ddf37d61e5d6"/>
    <ds:schemaRef ds:uri="34f92d76-972f-40f7-83ba-9ff99395c1e2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온라인을 안전하게 유지하는 4가지 방법</Template>
  <TotalTime>1170</TotalTime>
  <Words>2770</Words>
  <Application>Microsoft Office PowerPoint</Application>
  <PresentationFormat>사용자 지정</PresentationFormat>
  <Paragraphs>477</Paragraphs>
  <Slides>41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0</vt:i4>
      </vt:variant>
      <vt:variant>
        <vt:lpstr>슬라이드 제목</vt:lpstr>
      </vt:variant>
      <vt:variant>
        <vt:i4>41</vt:i4>
      </vt:variant>
    </vt:vector>
  </HeadingPairs>
  <TitlesOfParts>
    <vt:vector size="51" baseType="lpstr">
      <vt:lpstr>나눔고딕</vt:lpstr>
      <vt:lpstr>나눔고딕 ExtraBold</vt:lpstr>
      <vt:lpstr>나눔고딕 Light</vt:lpstr>
      <vt:lpstr>Malgun Gothic</vt:lpstr>
      <vt:lpstr>Malgun Gothic</vt:lpstr>
      <vt:lpstr>Adobe Hebrew</vt:lpstr>
      <vt:lpstr>Arial</vt:lpstr>
      <vt:lpstr>Calibri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메일</vt:lpstr>
      <vt:lpstr>메일</vt:lpstr>
      <vt:lpstr>PowerPoint 프레젠테이션</vt:lpstr>
      <vt:lpstr>메일</vt:lpstr>
      <vt:lpstr>메일 </vt:lpstr>
      <vt:lpstr>메일 </vt:lpstr>
      <vt:lpstr>메일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메일</vt:lpstr>
      <vt:lpstr>메일</vt:lpstr>
      <vt:lpstr>메일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유정 김</cp:lastModifiedBy>
  <cp:revision>176</cp:revision>
  <dcterms:created xsi:type="dcterms:W3CDTF">2021-02-04T06:32:04Z</dcterms:created>
  <dcterms:modified xsi:type="dcterms:W3CDTF">2023-12-12T01:40:26Z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0x01010043960AAC9CB38E4D8644DE30D1FEB539</vt:lpwstr>
  </property>
</Properties>
</file>